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4" r:id="rId39"/>
    <p:sldId id="295" r:id="rId40"/>
    <p:sldId id="296" r:id="rId41"/>
    <p:sldId id="297" r:id="rId42"/>
    <p:sldId id="298" r:id="rId43"/>
  </p:sldIdLst>
  <p:sldSz cx="12192000" cy="6858000"/>
  <p:notesSz cx="6858000" cy="9144000"/>
  <p:defaultTextStyle>
    <a:defPPr>
      <a:defRPr lang="en-US"/>
    </a:defPPr>
    <a:lvl1pPr marL="0" algn="l" defTabSz="4572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>
      <a:defRPr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2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4" name="Date Placeholder 2"/>
          <p:cNvSpPr>
            <a:spLocks noGrp="1"/>
          </p:cNvSpPr>
          <p:nvPr>
            <p:ph type="dt" idx="3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A3869D1-6834-624C-4076-D82FD1D1EE36}" type="slidenum">
              <a:rPr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D6536B7-0AC3-5211-7370-C335AA511C83}" type="slidenum">
              <a:rPr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3C11229-14AF-69EA-2235-85E2176B184A}" type="slidenum">
              <a:rPr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054ADCD-7D30-DDC3-E2F3-02B0FEB900C2}" type="slidenum">
              <a:rPr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C04945A-5635-0072-5E93-3CCEB9C3B44D}" type="slidenum">
              <a:rPr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E019701-9403-3E4C-41A6-2BDCFF19D630}" type="slidenum">
              <a:rPr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1F1FF41-0270-9844-EFD7-A2FC7D062A17}" type="slidenum">
              <a:rPr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8417496E-78EF-EB52-E475-EBAEC75D17C4}" type="slidenum">
              <a:rPr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A073A26-9664-9C0A-661A-F0BC3DBA7E73}" type="slidenum">
              <a:rPr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E4B9A8AD-BFA0-9C5E-53D3-06FF6B58433A}" type="slidenum">
              <a:rPr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9289A2DB-CA77-A890-88E2-F84C0B87A283}" type="slidenum">
              <a:rPr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BB9EEAA-880B-72B5-B1F2-B949EC61F629}" type="slidenum">
              <a:rPr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87D7250-A57C-4FA4-7F9C-3DB3A5E56075}" type="slidenum">
              <a:rPr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A47DA5B2-95B5-9EA7-D92E-EF63726F67D8}" type="slidenum">
              <a:rPr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9B66637-06DE-EF46-5FB6-A35D0B994CE4}" type="slidenum">
              <a:rPr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49B66637-06DE-EF46-5FB6-A35D0B994CE4}" type="slidenum">
              <a:rPr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80E3B8E-4EAE-ABDB-50EA-8509D236D650}" type="slidenum">
              <a:rPr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52C3907-BBB8-7E30-4AB9-CE9077159143}" type="slidenum">
              <a:rPr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09364ED-ABF4-5DFF-0C4A-D1ADFB398F26}" type="slidenum">
              <a:rPr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FC434FA-F8B8-DAB2-1798-A2F2B03C21DE}" type="slidenum">
              <a:rPr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2AD3E67-05F6-27B8-6D16-5416F7B72E9C}" type="slidenum">
              <a:rPr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45E4BD1-6E57-E6A6-E434-6C9C1A63D268}" type="slidenum">
              <a:rPr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047B5E9-F089-9DCF-B988-3DFEF546A60E}" type="slidenum">
              <a:rPr/>
              <a:t>23</a:t>
            </a:fld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9AD5E77-9F83-DC1B-3E91-DEEB1E45F04C}" type="slidenum">
              <a:rPr/>
              <a:t>24</a:t>
            </a:fld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3FE8DD2-2891-5A58-8DA5-D7E6CF445AD5}" type="slidenum">
              <a:rPr/>
              <a:t>25</a:t>
            </a:fld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F17A490-E5ED-0BAE-E154-C8583F9B352D}" type="slidenum">
              <a:rPr/>
              <a:t>26</a:t>
            </a:fld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0087256-1249-5F45-7951-F14AE6CD77A4}" type="slidenum">
              <a:rPr/>
              <a:t>27</a:t>
            </a:fld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2C53271-6163-65E3-38CE-60C6C148C01A}" type="slidenum">
              <a:rPr/>
              <a:t>28</a:t>
            </a:fld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F2D92AD9-B8D7-2B4E-255B-755272389D3E}" type="slidenum">
              <a:rPr/>
              <a:t>29</a:t>
            </a:fld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BD42C932-E498-701D-B88F-28D1461A7A71}" type="slidenum">
              <a:rPr/>
              <a:t>30</a:t>
            </a:fld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C3B5A948-DA33-A29B-D20C-F92ADC1420C7}" type="slidenum">
              <a:rPr/>
              <a:t>31</a:t>
            </a:fld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68F31A8-35C2-DAA8-38CB-AB65083A667A}" type="slidenum">
              <a:rPr/>
              <a:t>32</a:t>
            </a:fld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8D5D979-ECEF-F0D8-6CCD-0D0E41B07E70}" type="slidenum">
              <a:rPr/>
              <a:t>33</a:t>
            </a:fld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8D5D979-ECEF-F0D8-6CCD-0D0E41B07E70}" type="slidenum">
              <a:rPr/>
              <a:t>34</a:t>
            </a:fld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A96DCC7-044B-2F55-3647-E70D632A8C6A}" type="slidenum">
              <a:rPr/>
              <a:t>35</a:t>
            </a:fld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1E5CE5-728B-13C6-921A-1F1FAC093FAC}" type="slidenum">
              <a:rPr/>
              <a:t>36</a:t>
            </a:fld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D8B03F98-81E3-C350-C818-A3A9E64FED32}" type="slidenum">
              <a:rPr/>
              <a:t>37</a:t>
            </a:fld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E702F12-0BB1-C107-4B42-F257828E00BF}" type="slidenum">
              <a:rPr/>
              <a:t>38</a:t>
            </a:fld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7DD84352-CABF-CB5F-5E7F-8F1617687016}" type="slidenum">
              <a:rPr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044A0B1D-FB12-B38A-8E46-13BBC41FD520}" type="slidenum">
              <a:rPr/>
              <a:t>40</a:t>
            </a:fld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67BE256-1381-A8D7-474F-4EEA7EC5CAE8}" type="slidenum">
              <a:rPr/>
              <a:t>41</a:t>
            </a:fld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741D2B3-89B5-9834-69CB-EE94AE31F09C}" type="slidenum">
              <a:rPr/>
              <a:t>42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 userDrawn="1">
  <p:cSld name="Diapositive de titr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Title-GrommetsCombined.png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 bwMode="auto"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auto"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>
              <a:defRPr/>
            </a:pPr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>
            <a:off x="7983232" y="5037663"/>
            <a:ext cx="897467" cy="279400"/>
          </a:xfrm>
        </p:spPr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>
            <a:off x="2692397" y="5037663"/>
            <a:ext cx="5214635" cy="279400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8956900" y="5037663"/>
            <a:ext cx="551167" cy="279400"/>
          </a:xfrm>
        </p:spPr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692399" y="3522130"/>
            <a:ext cx="681566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Titre et contenu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FA754-D5C3-4E66-96A6-867B257F58DC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D84065D-F351-4B03-BD91-D8A6B8D4B362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Titre de sec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2012723" y="3710585"/>
            <a:ext cx="8163380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Deux contenus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1298448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81344" y="2560320"/>
            <a:ext cx="4718304" cy="3310127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05BFA754-D5C3-4E66-96A6-867B257F58DC}" type="datetimeFigureOut">
              <a:rPr lang="en-US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5D84065D-F351-4B03-BD91-D8A6B8D4B362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Compara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Titre seu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V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Contenu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3811" y="1388533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 bwMode="auto"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 bwMode="auto">
          <a:xfrm>
            <a:off x="1396169" y="2912533"/>
            <a:ext cx="3514497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picTx" preserve="1" userDrawn="1">
  <p:cSld name="Imag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399" y="1883831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8094831" y="1041400"/>
            <a:ext cx="3063346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Image panoramique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 bwMode="auto"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>
              <a:defRPr/>
            </a:pPr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Titre et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itation avec légen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 bwMode="auto"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5" name="TextBox 14"/>
          <p:cNvSpPr txBox="1"/>
          <p:nvPr/>
        </p:nvSpPr>
        <p:spPr bwMode="auto">
          <a:xfrm>
            <a:off x="10600267" y="2827870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1396169" y="4140199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arte nom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2" y="3308581"/>
            <a:ext cx="9609667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777381"/>
            <a:ext cx="9609667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Carte nom cita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9312"/>
            <a:ext cx="9609667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4529667"/>
            <a:ext cx="9609667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 bwMode="auto">
          <a:xfrm>
            <a:off x="862013" y="8799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>
              <a:defRPr/>
            </a:pPr>
            <a:r>
              <a:rPr lang="en-US" sz="8000">
                <a:solidFill>
                  <a:schemeClr val="tx1"/>
                </a:solidFill>
              </a:rPr>
              <a:t>“</a:t>
            </a:r>
            <a:endParaRPr/>
          </a:p>
        </p:txBody>
      </p:sp>
      <p:sp>
        <p:nvSpPr>
          <p:cNvPr id="13" name="TextBox 12"/>
          <p:cNvSpPr txBox="1"/>
          <p:nvPr/>
        </p:nvSpPr>
        <p:spPr bwMode="auto">
          <a:xfrm>
            <a:off x="10600267" y="2599261"/>
            <a:ext cx="609600" cy="5847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>
              <a:defRPr/>
            </a:pPr>
            <a:r>
              <a:rPr lang="en-US" sz="8000">
                <a:solidFill>
                  <a:schemeClr val="tx1"/>
                </a:solidFill>
              </a:rPr>
              <a:t>”</a:t>
            </a:r>
            <a:endParaRPr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preserve="1" userDrawn="1">
  <p:cSld name="Vrai ou faux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/>
            </a:lvl1pPr>
          </a:lstStyle>
          <a:p>
            <a:pPr marL="0" lvl="0"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11" name="Text Placeholder 2"/>
          <p:cNvSpPr>
            <a:spLocks noGrp="1"/>
          </p:cNvSpPr>
          <p:nvPr>
            <p:ph type="body" idx="13"/>
          </p:nvPr>
        </p:nvSpPr>
        <p:spPr bwMode="auto">
          <a:xfrm>
            <a:off x="1295401" y="3630168"/>
            <a:ext cx="9609667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1396169" y="3429000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Titre et texte vertical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>
            <a:lvl1pPr algn="ctr">
              <a:defRPr/>
            </a:lvl1pPr>
          </a:lstStyle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 anchor="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1396169" y="2421466"/>
            <a:ext cx="9407298" cy="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Titre vertical et text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999356" y="982131"/>
            <a:ext cx="1890895" cy="4893735"/>
          </a:xfrm>
        </p:spPr>
        <p:txBody>
          <a:bodyPr vert="eaVert"/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8863890" y="990600"/>
            <a:ext cx="0" cy="4876800"/>
          </a:xfrm>
          <a:prstGeom prst="line">
            <a:avLst/>
          </a:prstGeom>
          <a:ln w="158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7" name="Picture 6" descr="HD-PanelContent-GrommetsCombined.png"/>
          <p:cNvPicPr>
            <a:picLocks noChangeAspect="1"/>
          </p:cNvPicPr>
          <p:nvPr/>
        </p:nvPicPr>
        <p:blipFill>
          <a:blip r:embed="rId19"/>
          <a:stretch/>
        </p:blipFill>
        <p:spPr bwMode="auto"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>
              <a:defRPr/>
            </a:pPr>
            <a:r>
              <a:rPr lang="fr-FR"/>
              <a:t>Modifiez les styles du texte du masque</a:t>
            </a:r>
            <a:endParaRPr/>
          </a:p>
          <a:p>
            <a:pPr lvl="1">
              <a:defRPr/>
            </a:pPr>
            <a:r>
              <a:rPr lang="fr-FR"/>
              <a:t>Deuxième niveau</a:t>
            </a:r>
            <a:endParaRPr/>
          </a:p>
          <a:p>
            <a:pPr lvl="2">
              <a:defRPr/>
            </a:pPr>
            <a:r>
              <a:rPr lang="fr-FR"/>
              <a:t>Troisième niveau</a:t>
            </a:r>
            <a:endParaRPr/>
          </a:p>
          <a:p>
            <a:pPr lvl="3">
              <a:defRPr/>
            </a:pPr>
            <a:r>
              <a:rPr lang="fr-FR"/>
              <a:t>Quatrième niveau</a:t>
            </a:r>
            <a:endParaRPr/>
          </a:p>
          <a:p>
            <a:pPr lvl="4">
              <a:defRPr/>
            </a:pPr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B61BEF0D-F0BB-DE4B-95CE-6DB70DBA9567}" type="datetimeFigureOut">
              <a:rPr lang="en-US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D57F1E4F-1CFF-5643-939E-217C01CDF565}" type="slidenum">
              <a:rPr lang="en-US"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ctr" defTabSz="457200">
        <a:spcBef>
          <a:spcPts val="0"/>
        </a:spcBef>
        <a:buNone/>
        <a:defRPr sz="44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>
        <a:defRPr>
          <a:solidFill>
            <a:schemeClr val="tx2"/>
          </a:solidFill>
        </a:defRPr>
      </a:lvl2pPr>
      <a:lvl3pPr>
        <a:defRPr>
          <a:solidFill>
            <a:schemeClr val="tx2"/>
          </a:solidFill>
        </a:defRPr>
      </a:lvl3pPr>
      <a:lvl4pPr>
        <a:defRPr>
          <a:solidFill>
            <a:schemeClr val="tx2"/>
          </a:solidFill>
        </a:defRPr>
      </a:lvl4pPr>
      <a:lvl5pPr>
        <a:defRPr>
          <a:solidFill>
            <a:schemeClr val="tx2"/>
          </a:solidFill>
        </a:defRPr>
      </a:lvl5pPr>
      <a:lvl6pPr>
        <a:defRPr>
          <a:solidFill>
            <a:schemeClr val="tx2"/>
          </a:solidFill>
        </a:defRPr>
      </a:lvl6pPr>
      <a:lvl7pPr>
        <a:defRPr>
          <a:solidFill>
            <a:schemeClr val="tx2"/>
          </a:solidFill>
        </a:defRPr>
      </a:lvl7pPr>
      <a:lvl8pPr>
        <a:defRPr>
          <a:solidFill>
            <a:schemeClr val="tx2"/>
          </a:solidFill>
        </a:defRPr>
      </a:lvl8pPr>
      <a:lvl9pPr>
        <a:defRPr>
          <a:solidFill>
            <a:schemeClr val="tx2"/>
          </a:solidFill>
        </a:defRPr>
      </a:lvl9pPr>
    </p:titleStyle>
    <p:bodyStyle>
      <a:lvl1pPr marL="2857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200150" indent="-2857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430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2000250" indent="-17145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>
        <a:spcBef>
          <a:spcPts val="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cap="none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s://courtier-credit-assurance.lu/wp-content/uploads/2020/09/Rentr%C3%A9e-scolaire-2000x1200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71678" y="0"/>
            <a:ext cx="11232642" cy="67395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2" y="633984"/>
            <a:ext cx="9339071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5000">
                <a:latin typeface="OpenDyslexic"/>
              </a:rPr>
              <a:t>Bienvenue en 4</a:t>
            </a:r>
            <a:r>
              <a:rPr lang="fr-FR" sz="5000" baseline="30000">
                <a:latin typeface="OpenDyslexic"/>
              </a:rPr>
              <a:t>e</a:t>
            </a:r>
            <a:endParaRPr/>
          </a:p>
          <a:p>
            <a:pPr algn="ctr">
              <a:defRPr/>
            </a:pPr>
            <a:r>
              <a:rPr lang="fr-FR" sz="3200">
                <a:latin typeface="OpenDyslexic"/>
              </a:rPr>
              <a:t>CLASSE MÉDIAS</a:t>
            </a:r>
            <a:endParaRPr lang="fr-FR" sz="3200" baseline="30000">
              <a:latin typeface="OpenDyslexic"/>
            </a:endParaRPr>
          </a:p>
        </p:txBody>
      </p:sp>
      <p:pic>
        <p:nvPicPr>
          <p:cNvPr id="3" name="Picture 2" descr="Groupe De Personnes Sur L&amp;#39;escalade De Montagne Aidant Le Travail D&amp;#39;Ã©quipe,  Concept De SuccÃ¨s Banque D&amp;#39;Images Et Photos Libres De Droits. Image  84332033.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106175" y="2246812"/>
            <a:ext cx="6054662" cy="403333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28928" y="609600"/>
            <a:ext cx="9339071" cy="5093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5000">
                <a:latin typeface="OpenDyslexic"/>
              </a:rPr>
              <a:t>APPEL</a:t>
            </a:r>
            <a:endParaRPr/>
          </a:p>
          <a:p>
            <a:pPr algn="ctr">
              <a:defRPr/>
            </a:pPr>
            <a:r>
              <a:rPr lang="fr-FR" sz="5000">
                <a:latin typeface="OpenDyslexic"/>
              </a:rPr>
              <a:t>+ </a:t>
            </a:r>
            <a:endParaRPr/>
          </a:p>
          <a:p>
            <a:pPr algn="ctr">
              <a:defRPr/>
            </a:pPr>
            <a:r>
              <a:rPr lang="fr-FR" sz="5000">
                <a:latin typeface="OpenDyslexic"/>
              </a:rPr>
              <a:t>VÉRIFICATION </a:t>
            </a:r>
            <a:endParaRPr/>
          </a:p>
          <a:p>
            <a:pPr algn="ctr">
              <a:defRPr/>
            </a:pPr>
            <a:r>
              <a:rPr lang="fr-FR" sz="5000">
                <a:latin typeface="OpenDyslexic"/>
              </a:rPr>
              <a:t>DES OPTIONS</a:t>
            </a:r>
            <a:endParaRPr/>
          </a:p>
          <a:p>
            <a:pPr algn="ctr">
              <a:defRPr/>
            </a:pPr>
            <a:r>
              <a:rPr lang="fr-FR" sz="5000">
                <a:latin typeface="OpenDyslexic"/>
              </a:rPr>
              <a:t>+</a:t>
            </a:r>
            <a:endParaRPr/>
          </a:p>
          <a:p>
            <a:pPr algn="ctr">
              <a:defRPr/>
            </a:pPr>
            <a:r>
              <a:rPr lang="fr-FR" sz="5000">
                <a:latin typeface="OpenDyslexic"/>
              </a:rPr>
              <a:t>VÉRIFICATION DP/EXT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28928" y="609600"/>
            <a:ext cx="9339071" cy="54014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5400"/>
              <a:t>EN FRANÇAIS</a:t>
            </a:r>
            <a:endParaRPr/>
          </a:p>
          <a:p>
            <a:pPr>
              <a:defRPr/>
            </a:pPr>
            <a:endParaRPr lang="fr-FR" sz="5400"/>
          </a:p>
          <a:p>
            <a:pPr>
              <a:buFont typeface="Arial"/>
              <a:buChar char="•"/>
              <a:defRPr/>
            </a:pPr>
            <a:r>
              <a:rPr lang="fr-FR" sz="5400"/>
              <a:t> Un classeur </a:t>
            </a:r>
            <a:endParaRPr/>
          </a:p>
          <a:p>
            <a:pPr>
              <a:buFont typeface="Arial"/>
              <a:buChar char="•"/>
              <a:defRPr/>
            </a:pPr>
            <a:r>
              <a:rPr lang="fr-FR" sz="5400"/>
              <a:t> Feuilles</a:t>
            </a:r>
            <a:endParaRPr/>
          </a:p>
          <a:p>
            <a:pPr>
              <a:buFont typeface="Arial"/>
              <a:buChar char="•"/>
              <a:defRPr/>
            </a:pPr>
            <a:r>
              <a:rPr lang="fr-FR" sz="5400"/>
              <a:t> 6 intercalaires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3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28928" y="609600"/>
            <a:ext cx="9339071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5000">
                <a:latin typeface="OpenDyslexic"/>
              </a:rPr>
              <a:t>RÉPARTITION DES CASIERS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Choisir un binôme pour les casiers…</a:t>
            </a:r>
            <a:endParaRPr/>
          </a:p>
          <a:p>
            <a:pPr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Rapidement…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5000">
              <a:latin typeface="OpenDyslexic"/>
            </a:endParaRPr>
          </a:p>
          <a:p>
            <a:pPr algn="ctr">
              <a:lnSpc>
                <a:spcPct val="150000"/>
              </a:lnSpc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7095744" y="3164338"/>
            <a:ext cx="4840224" cy="34985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94394" y="3452812"/>
            <a:ext cx="5190587" cy="294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6983185" y="3130550"/>
            <a:ext cx="4744357" cy="320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5"/>
          <a:stretch/>
        </p:blipFill>
        <p:spPr bwMode="auto">
          <a:xfrm>
            <a:off x="2888342" y="43542"/>
            <a:ext cx="6039757" cy="34018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28928" y="1219200"/>
            <a:ext cx="9339071" cy="34586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5000">
                <a:latin typeface="OpenDyslexic"/>
              </a:rPr>
              <a:t>DISTRIBUTION DES CARNETS ET DES PROTÈGE-CAHIERS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707135" y="633983"/>
            <a:ext cx="10912558" cy="4663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- Noter sur la fiche («fiche d’état ») son NOM et son PRÉNOM ainsi que la classe 401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Noter le code barre du livre + croix dans la bonne colonne (avec parents si besoin)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Noter le nombre total de livres prêtés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Prendre son carnet de correspondance</a:t>
            </a: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MANUELS SCOLAIRES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6558960" y="4493341"/>
            <a:ext cx="815234" cy="11995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50591" cy="4054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165927" y="916442"/>
            <a:ext cx="6036129" cy="552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 bwMode="auto">
          <a:xfrm>
            <a:off x="3317384" y="1914724"/>
            <a:ext cx="5572463" cy="32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       Fiche d’état : manuels scolaires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1" y="633983"/>
            <a:ext cx="9668975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Noter le code barre du livre sur la fiche mes livres 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Coller dans le carnet à la page 12</a:t>
            </a:r>
            <a:endParaRPr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MANUELS SCOLAIRES</a:t>
            </a:r>
            <a:endParaRPr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770671" y="1543664"/>
            <a:ext cx="2642740" cy="276286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1" y="633983"/>
            <a:ext cx="9339791" cy="2987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Rendre la fiche d’état des manuels signée</a:t>
            </a:r>
            <a:endParaRPr/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1" y="633983"/>
            <a:ext cx="9670775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Noter le code barre du livre sur la fiche mes livres 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Coller dans l’agenda à la date du lundi 1</a:t>
            </a:r>
            <a:r>
              <a:rPr lang="fr-FR" sz="2000" baseline="30000">
                <a:latin typeface="OpenDyslexic"/>
              </a:rPr>
              <a:t>er</a:t>
            </a:r>
            <a:r>
              <a:rPr lang="fr-FR" sz="2000">
                <a:latin typeface="OpenDyslexic"/>
              </a:rPr>
              <a:t> septembre</a:t>
            </a:r>
            <a:endParaRPr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1219200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MANUELS SCOLAIRES</a:t>
            </a:r>
            <a:endParaRPr/>
          </a:p>
        </p:txBody>
      </p:sp>
      <p:pic>
        <p:nvPicPr>
          <p:cNvPr id="6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3902764" y="1582994"/>
            <a:ext cx="2801518" cy="292886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63040" y="0"/>
            <a:ext cx="9339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 – RÈGLEMENT INTÉRIEUR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p.6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2067415" y="2016905"/>
            <a:ext cx="792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>
                <a:latin typeface="Calibri"/>
                <a:cs typeface="Calibri"/>
              </a:rPr>
              <a:t>Lien vers le règlement intérieur</a:t>
            </a:r>
            <a:endParaRPr/>
          </a:p>
        </p:txBody>
      </p:sp>
      <p:pic>
        <p:nvPicPr>
          <p:cNvPr id="4098" name="Picture 2" descr="E:\BITMOJI\ATTENTION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569975" y="3621023"/>
            <a:ext cx="2081403" cy="2081403"/>
          </a:xfrm>
          <a:prstGeom prst="rect">
            <a:avLst/>
          </a:prstGeom>
          <a:noFill/>
        </p:spPr>
      </p:pic>
      <p:sp>
        <p:nvSpPr>
          <p:cNvPr id="7" name="ZoneTexte 6"/>
          <p:cNvSpPr txBox="1"/>
          <p:nvPr/>
        </p:nvSpPr>
        <p:spPr bwMode="auto">
          <a:xfrm>
            <a:off x="3043853" y="3059698"/>
            <a:ext cx="8034935" cy="2012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  <a:defRPr/>
            </a:pPr>
            <a:r>
              <a:rPr lang="fr-FR">
                <a:latin typeface="OpenDyslexic"/>
              </a:rPr>
              <a:t> Retard …</a:t>
            </a:r>
            <a:endParaRPr/>
          </a:p>
          <a:p>
            <a:pPr>
              <a:buFontTx/>
              <a:buChar char="-"/>
              <a:defRPr/>
            </a:pPr>
            <a:endParaRPr lang="fr-FR">
              <a:latin typeface="OpenDyslexic"/>
            </a:endParaRPr>
          </a:p>
          <a:p>
            <a:pPr>
              <a:buFontTx/>
              <a:buChar char="-"/>
              <a:defRPr/>
            </a:pPr>
            <a:r>
              <a:rPr lang="fr-FR">
                <a:latin typeface="OpenDyslexic"/>
              </a:rPr>
              <a:t> Oubli de carnet…</a:t>
            </a:r>
            <a:endParaRPr/>
          </a:p>
          <a:p>
            <a:pPr>
              <a:buFontTx/>
              <a:buChar char="-"/>
              <a:defRPr/>
            </a:pPr>
            <a:endParaRPr lang="fr-FR">
              <a:latin typeface="OpenDyslexic"/>
            </a:endParaRPr>
          </a:p>
          <a:p>
            <a:pPr>
              <a:buFontTx/>
              <a:buChar char="-"/>
              <a:defRPr/>
            </a:pPr>
            <a:r>
              <a:rPr lang="fr-FR">
                <a:latin typeface="OpenDyslexic"/>
              </a:rPr>
              <a:t> Les croix : nouvelle présentation du carnet…</a:t>
            </a:r>
            <a:endParaRPr/>
          </a:p>
          <a:p>
            <a:pPr>
              <a:buFontTx/>
              <a:buChar char="-"/>
              <a:defRPr/>
            </a:pPr>
            <a:endParaRPr/>
          </a:p>
          <a:p>
            <a:pPr>
              <a:buFontTx/>
              <a:buChar char="-"/>
              <a:defRPr/>
            </a:pPr>
            <a:r>
              <a:rPr lang="fr-FR">
                <a:latin typeface="OpenDyslexic"/>
              </a:rPr>
              <a:t> Les déplacements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63040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 – RÈGLEMENT INTÉRIEUR</a:t>
            </a:r>
            <a:endParaRPr/>
          </a:p>
        </p:txBody>
      </p:sp>
      <p:pic>
        <p:nvPicPr>
          <p:cNvPr id="4098" name="Picture 2" descr="E:\BITMOJI\ATTENTION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" y="1"/>
            <a:ext cx="1386194" cy="1386194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 bwMode="auto">
          <a:xfrm>
            <a:off x="371856" y="1513313"/>
            <a:ext cx="11521800" cy="39147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</a:t>
            </a:r>
            <a:r>
              <a:rPr lang="fr-FR" sz="1800" b="0" u="sng" strike="noStrike" spc="0">
                <a:latin typeface="Comic Sans MS"/>
              </a:rPr>
              <a:t>ement intérieur à lire à la maison</a:t>
            </a:r>
            <a:r>
              <a:rPr lang="fr-FR" sz="1800" b="0" strike="noStrike" spc="-1">
                <a:latin typeface="Comic Sans MS"/>
              </a:rPr>
              <a:t>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Règles de base</a:t>
            </a:r>
            <a:r>
              <a:rPr lang="fr-FR" sz="1800" b="0" strike="noStrike" spc="-1">
                <a:latin typeface="Comic Sans MS"/>
              </a:rPr>
              <a:t> : 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Cours commencent à 8h45 ou 9h40. Je dois arriver à la grille pour 8h25/9h30.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J’arrive à l’heure. Si je suis en retard je passe par la vie scolaire avant de venir en classe.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Je n’ai pas le droit de sortir du collège en dehors des horaires prévus.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En début d’heure, j’attends l’autorisation de mon professeur pour m’asseoir. Si un adulte entre dans la classe durant le cours pour parler à la classe, je me lève.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Si je suis malade, je dois prévenir le collège de mon absence (appel des parents le jour même puis mot dans le carnet à présenter en vie scolaire dès mon retour avec certificat médical pour une longue absence pour maladie). Je rattrape les cours manqués.</a:t>
            </a:r>
            <a:endParaRPr sz="1800" b="0" strike="noStrike" spc="-1">
              <a:latin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63040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 – RÈGLEMENT INTÉRIEUR</a:t>
            </a:r>
            <a:endParaRPr/>
          </a:p>
        </p:txBody>
      </p:sp>
      <p:pic>
        <p:nvPicPr>
          <p:cNvPr id="4098" name="Picture 2" descr="E:\BITMOJI\ATTENTION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" y="1"/>
            <a:ext cx="1386194" cy="1386194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 bwMode="auto">
          <a:xfrm>
            <a:off x="371856" y="1513313"/>
            <a:ext cx="11521800" cy="4094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Règlement intérieur à lire à la maison</a:t>
            </a:r>
            <a:r>
              <a:rPr lang="fr-FR" sz="1800" b="0" strike="noStrike" spc="-1">
                <a:latin typeface="Comic Sans MS"/>
              </a:rPr>
              <a:t>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Règles de base</a:t>
            </a:r>
            <a:r>
              <a:rPr lang="fr-FR" sz="1800" b="0" strike="noStrike" spc="-1">
                <a:latin typeface="Comic Sans MS"/>
              </a:rPr>
              <a:t> : </a:t>
            </a:r>
            <a:endParaRPr/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Je viens avec une tenue décente et mon matériel. Pas de couvre-chef dans le collège.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Pas de bagarre, d’insultes, de moqueries, de harcèlement sous peine de punitions ou sanctions.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Je respecte les règles données par la vie scolaire dans la cour de récréation, à la cantine, dans les couloirs.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Je respecte tous les adultes de l’établissement, je suis poli. 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Je remplis mon rôle d’élève : je suis assidu dans mon travail, je respecte le matériel et le règlement.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Punitions (mot carnet, retenue, devoir supplémentaire, EDT bloqué, exclusion du cours) et sanctions (avertissement, blâme, exclusion temporaire ou définitive). </a:t>
            </a:r>
            <a:endParaRPr sz="1800" b="0" strike="noStrike" spc="-1">
              <a:latin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63040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 – RÈGLEMENT INTÉRIEUR</a:t>
            </a:r>
            <a:endParaRPr/>
          </a:p>
        </p:txBody>
      </p:sp>
      <p:pic>
        <p:nvPicPr>
          <p:cNvPr id="4098" name="Picture 2" descr="E:\BITMOJI\ATTENTION.jpeg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" y="1"/>
            <a:ext cx="1386194" cy="1386194"/>
          </a:xfrm>
          <a:prstGeom prst="rect">
            <a:avLst/>
          </a:prstGeom>
          <a:noFill/>
        </p:spPr>
      </p:pic>
      <p:sp>
        <p:nvSpPr>
          <p:cNvPr id="6" name="ZoneTexte 5"/>
          <p:cNvSpPr txBox="1"/>
          <p:nvPr/>
        </p:nvSpPr>
        <p:spPr bwMode="auto">
          <a:xfrm>
            <a:off x="371856" y="1513313"/>
            <a:ext cx="11521800" cy="274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Règlement intérieur à lire à la maison</a:t>
            </a:r>
            <a:r>
              <a:rPr lang="fr-FR" sz="1800" b="0" strike="noStrike" spc="-1">
                <a:latin typeface="Comic Sans MS"/>
              </a:rPr>
              <a:t>.</a:t>
            </a:r>
            <a:endParaRPr sz="1800" b="0" strike="noStrike" spc="-1">
              <a:latin typeface="Arial"/>
            </a:endParaRPr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u="sng" strike="noStrike" spc="-1">
                <a:latin typeface="Comic Sans MS"/>
              </a:rPr>
              <a:t>Règles de base</a:t>
            </a:r>
            <a:r>
              <a:rPr lang="fr-FR" sz="1800" b="0" strike="noStrike" spc="-1">
                <a:latin typeface="Comic Sans MS"/>
              </a:rPr>
              <a:t> : </a:t>
            </a:r>
            <a:endParaRPr/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Pas d’objet de valeur dans le collège ou somme d’argent : Le collège décline toute responsabilité </a:t>
            </a:r>
            <a:br>
              <a:rPr lang="fr-FR" sz="1800" b="0" strike="noStrike" spc="-1">
                <a:latin typeface="Comic Sans MS"/>
              </a:rPr>
            </a:br>
            <a:r>
              <a:rPr lang="fr-FR" sz="1800" b="0" strike="noStrike" spc="-1">
                <a:latin typeface="Comic Sans MS"/>
              </a:rPr>
              <a:t>en cas de casse, perte, ou vol.</a:t>
            </a:r>
            <a:endParaRPr/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pc="-1">
                <a:latin typeface="Comic Sans MS"/>
              </a:rPr>
              <a:t>- Les élèves n’auront plus à se ranger dans la cour. Les montées en cours se font directement sous la surveillance et le feu vert des assistants d’éducation.</a:t>
            </a:r>
            <a:endParaRPr/>
          </a:p>
          <a:p>
            <a:pPr marL="432000" indent="-323640" algn="just">
              <a:lnSpc>
                <a:spcPct val="10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/>
              <a:buChar char=""/>
              <a:defRPr/>
            </a:pPr>
            <a:r>
              <a:rPr lang="fr-FR" sz="1800" b="0" strike="noStrike" spc="-1">
                <a:latin typeface="Comic Sans MS"/>
              </a:rPr>
              <a:t>- Aucun él</a:t>
            </a:r>
            <a:r>
              <a:rPr lang="fr-FR" spc="-1">
                <a:latin typeface="Comic Sans MS"/>
              </a:rPr>
              <a:t>ève dans les couloirs, le hall et les escaliers sur les temps de cantine ou de récréation.</a:t>
            </a:r>
            <a:endParaRPr sz="1800" b="0" strike="noStrike" spc="-1">
              <a:latin typeface="Arial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571500" y="2349500"/>
            <a:ext cx="10922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fr-FR" sz="3000">
                <a:solidFill>
                  <a:srgbClr val="FF0000"/>
                </a:solidFill>
                <a:latin typeface="OpenDyslexic"/>
              </a:rPr>
              <a:t>RAPPEL</a:t>
            </a:r>
            <a:r>
              <a:rPr lang="fr-FR" sz="3000">
                <a:latin typeface="OpenDyslexic"/>
              </a:rPr>
              <a:t> : lavage des mains avant d’aller manger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fr-FR" sz="3000">
                <a:latin typeface="OpenDyslexic"/>
              </a:rPr>
              <a:t> </a:t>
            </a:r>
            <a:endParaRPr/>
          </a:p>
          <a:p>
            <a:pPr>
              <a:lnSpc>
                <a:spcPct val="150000"/>
              </a:lnSpc>
              <a:defRPr/>
            </a:pPr>
            <a:r>
              <a:rPr lang="fr-FR" sz="3000" i="1">
                <a:latin typeface="OpenDyslexic"/>
              </a:rPr>
              <a:t>Fiches inscription demi pension + règlement</a:t>
            </a:r>
            <a:endParaRPr/>
          </a:p>
        </p:txBody>
      </p:sp>
      <p:sp>
        <p:nvSpPr>
          <p:cNvPr id="3" name="Rectangle 2"/>
          <p:cNvSpPr/>
          <p:nvPr/>
        </p:nvSpPr>
        <p:spPr bwMode="auto">
          <a:xfrm>
            <a:off x="4694366" y="146304"/>
            <a:ext cx="223138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2500">
                <a:latin typeface="OpenDyslexic"/>
              </a:rPr>
              <a:t>RÉFECTOIRE</a:t>
            </a:r>
            <a:endParaRPr/>
          </a:p>
        </p:txBody>
      </p:sp>
      <p:pic>
        <p:nvPicPr>
          <p:cNvPr id="2052" name="Picture 4" descr="Panneau Lavage des mains obligatoire - signalétique iso7010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482600" y="508001"/>
            <a:ext cx="1790699" cy="1790699"/>
          </a:xfrm>
          <a:prstGeom prst="rect">
            <a:avLst/>
          </a:prstGeom>
          <a:noFill/>
        </p:spPr>
      </p:pic>
      <p:pic>
        <p:nvPicPr>
          <p:cNvPr id="2054" name="Picture 6" descr="Autocollants &amp;quot;Lavage des mains obligatoire&amp;quot; Bleu ø 10 cm Pqt de 5 · Rouxel"/>
          <p:cNvPicPr>
            <a:picLocks noChangeAspect="1" noChangeArrowheads="1"/>
          </p:cNvPicPr>
          <p:nvPr/>
        </p:nvPicPr>
        <p:blipFill>
          <a:blip r:embed="rId4"/>
          <a:stretch/>
        </p:blipFill>
        <p:spPr bwMode="auto">
          <a:xfrm>
            <a:off x="10315575" y="4978400"/>
            <a:ext cx="1396999" cy="139699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44830" cy="4054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CORRESPONDANCE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3165927" y="916442"/>
            <a:ext cx="6036129" cy="5529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ZoneTexte 7"/>
          <p:cNvSpPr txBox="1"/>
          <p:nvPr/>
        </p:nvSpPr>
        <p:spPr bwMode="auto">
          <a:xfrm>
            <a:off x="3317384" y="1914724"/>
            <a:ext cx="5572463" cy="32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3164404" y="2337670"/>
            <a:ext cx="6675839" cy="3203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     Fiches inscription demi pension + règlement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1" y="633983"/>
            <a:ext cx="9343391" cy="4358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Demi pension : inscription</a:t>
            </a:r>
            <a:endParaRPr/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LIAISON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977243" y="959983"/>
            <a:ext cx="51054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 bwMode="auto">
          <a:xfrm>
            <a:off x="2838413" y="1755067"/>
            <a:ext cx="55717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  02/09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2961204" y="2148986"/>
            <a:ext cx="6675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Fiches inscription demi pension + règlement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2998651" y="2506907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    Autorisation photo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2" y="633984"/>
            <a:ext cx="933907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</a:t>
            </a:r>
            <a:r>
              <a:rPr lang="fr-FR" sz="2000">
                <a:solidFill>
                  <a:srgbClr val="0070C0"/>
                </a:solidFill>
                <a:latin typeface="OpenDyslexic"/>
              </a:rPr>
              <a:t>Autorisation de photo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LIAISON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977243" y="959983"/>
            <a:ext cx="51054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 bwMode="auto">
          <a:xfrm>
            <a:off x="2838413" y="1755067"/>
            <a:ext cx="55717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  02/09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2961204" y="2148986"/>
            <a:ext cx="6675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Fiches inscription demi pension + règlement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2998651" y="2506907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Autorisation photo </a:t>
            </a:r>
            <a:r>
              <a:rPr lang="fr-FR" sz="1500">
                <a:solidFill>
                  <a:srgbClr val="0070C0"/>
                </a:solidFill>
                <a:latin typeface="OpenDyslexic"/>
              </a:rPr>
              <a:t>et de sortie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2" y="633984"/>
            <a:ext cx="9339071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</a:t>
            </a:r>
            <a:r>
              <a:rPr lang="fr-FR" sz="2000">
                <a:latin typeface="OpenDyslexic"/>
              </a:rPr>
              <a:t>Autorisation de photo </a:t>
            </a:r>
            <a:r>
              <a:rPr lang="fr-FR" sz="2000">
                <a:solidFill>
                  <a:srgbClr val="0070C0"/>
                </a:solidFill>
                <a:latin typeface="OpenDyslexic"/>
              </a:rPr>
              <a:t>et de sortie</a:t>
            </a: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LIAISON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977243" y="959983"/>
            <a:ext cx="5105400" cy="467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 bwMode="auto">
          <a:xfrm>
            <a:off x="2838413" y="1755067"/>
            <a:ext cx="55717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  02/09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2961204" y="2148986"/>
            <a:ext cx="6675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Fiches inscription demi pension + règlement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2998651" y="2506907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Autorisation photo </a:t>
            </a:r>
            <a:r>
              <a:rPr lang="fr-FR" sz="1500">
                <a:solidFill>
                  <a:srgbClr val="0070C0"/>
                </a:solidFill>
                <a:latin typeface="OpenDyslexic"/>
              </a:rPr>
              <a:t>et de sortie</a:t>
            </a:r>
            <a:endParaRPr/>
          </a:p>
        </p:txBody>
      </p:sp>
      <p:sp>
        <p:nvSpPr>
          <p:cNvPr id="8" name="Rectangle 7"/>
          <p:cNvSpPr/>
          <p:nvPr/>
        </p:nvSpPr>
        <p:spPr bwMode="auto">
          <a:xfrm>
            <a:off x="2953214" y="2881476"/>
            <a:ext cx="2584362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</a:t>
            </a:r>
            <a:r>
              <a:rPr lang="fr-FR" sz="1500">
                <a:solidFill>
                  <a:srgbClr val="0070C0"/>
                </a:solidFill>
                <a:latin typeface="OpenDyslexic"/>
              </a:rPr>
              <a:t>Fiche d’urgence</a:t>
            </a:r>
            <a:endParaRPr lang="fr-FR" sz="1500">
              <a:solidFill>
                <a:srgbClr val="0070C0"/>
              </a:solidFill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14272" y="633984"/>
            <a:ext cx="9339071" cy="57861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Carnet de correspondance : remplir couvertures et lire, faire signer couverture  p.1, p.9, p.10, p11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</a:t>
            </a:r>
            <a:r>
              <a:rPr lang="fr-FR" sz="2000">
                <a:latin typeface="OpenDyslexic"/>
              </a:rPr>
              <a:t>Autorisation de photo et de sortie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</a:t>
            </a:r>
            <a:r>
              <a:rPr lang="fr-FR" sz="2000">
                <a:solidFill>
                  <a:srgbClr val="0070C0"/>
                </a:solidFill>
                <a:latin typeface="OpenDyslexic"/>
              </a:rPr>
              <a:t>fiche d’urgence à remplir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endParaRPr lang="fr-FR" sz="2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LIAISON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602121" y="921120"/>
            <a:ext cx="6280622" cy="563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 bwMode="auto">
          <a:xfrm>
            <a:off x="2504585" y="1871182"/>
            <a:ext cx="55717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  02/09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2525776" y="2323157"/>
            <a:ext cx="6675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Fiches inscription demi pension + règlement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2606766" y="2797193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Autorisation photo et de sortie</a:t>
            </a:r>
            <a:endParaRPr/>
          </a:p>
        </p:txBody>
      </p:sp>
      <p:sp>
        <p:nvSpPr>
          <p:cNvPr id="9" name="ZoneTexte 8"/>
          <p:cNvSpPr txBox="1"/>
          <p:nvPr/>
        </p:nvSpPr>
        <p:spPr bwMode="auto">
          <a:xfrm>
            <a:off x="2602121" y="3295904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 d’urgence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2643341" y="3737138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    Brochure MAE/FCPE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99616" y="610135"/>
            <a:ext cx="933907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</a:t>
            </a:r>
            <a:r>
              <a:rPr lang="fr-FR" sz="2000">
                <a:latin typeface="OpenDyslexic"/>
              </a:rPr>
              <a:t>Autorisation de photo et autorisation de sortie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fiche d’urgence à remplir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 Ramener attestation assurance scolaire</a:t>
            </a:r>
            <a:endParaRPr lang="fr-FR" sz="5000">
              <a:latin typeface="OpenDyslexic"/>
            </a:endParaRPr>
          </a:p>
          <a:p>
            <a:pPr>
              <a:defRPr/>
            </a:pPr>
            <a:endParaRPr lang="fr-FR" sz="5000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CARNET DE LIAISON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 11</a:t>
            </a:r>
            <a:endParaRPr/>
          </a:p>
          <a:p>
            <a:pPr algn="ctr">
              <a:defRPr/>
            </a:pPr>
            <a:endParaRPr lang="fr-FR" sz="5000">
              <a:solidFill>
                <a:srgbClr val="0070C0"/>
              </a:solidFill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  <a:p>
            <a:pPr algn="ctr">
              <a:defRPr/>
            </a:pPr>
            <a:endParaRPr lang="fr-FR" sz="5000">
              <a:latin typeface="OpenDyslexic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483757" y="814842"/>
            <a:ext cx="6398986" cy="57456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 bwMode="auto">
          <a:xfrm>
            <a:off x="2504585" y="1871182"/>
            <a:ext cx="557174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  02/09   Fiche d’état : manuels scolaires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2525776" y="2323157"/>
            <a:ext cx="667512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Fiches inscription demi pension + règlement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2606766" y="2797193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Autorisation photo et de sortie</a:t>
            </a:r>
            <a:endParaRPr/>
          </a:p>
        </p:txBody>
      </p:sp>
      <p:sp>
        <p:nvSpPr>
          <p:cNvPr id="9" name="ZoneTexte 8"/>
          <p:cNvSpPr txBox="1"/>
          <p:nvPr/>
        </p:nvSpPr>
        <p:spPr bwMode="auto">
          <a:xfrm>
            <a:off x="2602121" y="3295904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Fiche d’urgence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2643341" y="3737138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latin typeface="OpenDyslexic"/>
              </a:rPr>
              <a:t>02/09    Brochure MAE/FCPE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2643341" y="4154637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</a:t>
            </a:r>
            <a:r>
              <a:rPr lang="fr-FR" sz="1500">
                <a:latin typeface="OpenDyslexic"/>
              </a:rPr>
              <a:t>    </a:t>
            </a:r>
            <a:r>
              <a:rPr lang="fr-FR" sz="1500">
                <a:solidFill>
                  <a:srgbClr val="0070C0"/>
                </a:solidFill>
                <a:latin typeface="OpenDyslexic"/>
              </a:rPr>
              <a:t>Fiche de renseignements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2602121" y="4585105"/>
            <a:ext cx="674217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500">
                <a:solidFill>
                  <a:srgbClr val="0070C0"/>
                </a:solidFill>
                <a:latin typeface="OpenDyslexic"/>
              </a:rPr>
              <a:t>02/09</a:t>
            </a:r>
            <a:r>
              <a:rPr lang="fr-FR" sz="1500">
                <a:latin typeface="OpenDyslexic"/>
              </a:rPr>
              <a:t>    </a:t>
            </a:r>
            <a:r>
              <a:rPr lang="fr-FR" sz="1500">
                <a:solidFill>
                  <a:srgbClr val="0070C0"/>
                </a:solidFill>
                <a:latin typeface="OpenDyslexic"/>
              </a:rPr>
              <a:t>Fiche pour la bourse</a:t>
            </a:r>
            <a:endParaRPr/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173192" y="610135"/>
            <a:ext cx="9665496" cy="46705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 sz="2000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chemeClr val="tx2"/>
                </a:solidFill>
                <a:latin typeface="OpenDyslexic"/>
              </a:rPr>
              <a:t> </a:t>
            </a:r>
            <a:r>
              <a:rPr lang="fr-FR" sz="2000">
                <a:latin typeface="OpenDyslexic"/>
              </a:rPr>
              <a:t>Autorisation de photo et autorisation de sortie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fiche d’urgence à remplir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latin typeface="OpenDyslexic"/>
              </a:rPr>
              <a:t> Ramener attestation assurance scolaire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 Fiche de renseignements corrigée </a:t>
            </a:r>
            <a:r>
              <a:rPr lang="fr-FR" sz="2000">
                <a:solidFill>
                  <a:srgbClr val="FF0000"/>
                </a:solidFill>
                <a:latin typeface="OpenDyslexic"/>
              </a:rPr>
              <a:t>en rouge </a:t>
            </a:r>
            <a:r>
              <a:rPr lang="fr-FR" sz="2000">
                <a:solidFill>
                  <a:srgbClr val="0070C0"/>
                </a:solidFill>
                <a:latin typeface="OpenDyslexic"/>
              </a:rPr>
              <a:t>si nécessaire </a:t>
            </a:r>
            <a:r>
              <a:rPr lang="fr-FR" sz="2000">
                <a:solidFill>
                  <a:srgbClr val="FF0000"/>
                </a:solidFill>
                <a:latin typeface="OpenDyslexic"/>
              </a:rPr>
              <a:t>et signée</a:t>
            </a:r>
            <a:endParaRPr lang="fr-FR" sz="5000">
              <a:solidFill>
                <a:srgbClr val="FF0000"/>
              </a:solidFill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26464" y="0"/>
            <a:ext cx="9339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ORGANIGRAMME DU COLLÈGE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p.2</a:t>
            </a:r>
            <a:endParaRPr lang="fr-FR" sz="5000">
              <a:latin typeface="OpenDyslexic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937053" y="464694"/>
            <a:ext cx="7774668" cy="4761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:wipe dir="d"/>
      </p:transition>
    </mc:Choice>
    <mc:Fallback xmlns:w="http://schemas.openxmlformats.org/wordprocessingml/2006/main" xmlns:m="http://schemas.openxmlformats.org/officeDocument/2006/math" xmlns="">
      <p:transition spd="slow" advClick="1">
        <p:wipe dir="d"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65504" y="0"/>
            <a:ext cx="93390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ORGANIGRAMME DU COLLÈGE (suite)</a:t>
            </a:r>
            <a:endParaRPr/>
          </a:p>
          <a:p>
            <a:pPr algn="ctr">
              <a:lnSpc>
                <a:spcPct val="150000"/>
              </a:lnSpc>
              <a:defRPr/>
            </a:pPr>
            <a:r>
              <a:rPr lang="fr-FR" sz="2000">
                <a:solidFill>
                  <a:srgbClr val="0070C0"/>
                </a:solidFill>
                <a:latin typeface="OpenDyslexic"/>
              </a:rPr>
              <a:t>p.2 </a:t>
            </a:r>
            <a:endParaRPr lang="fr-FR" sz="5000">
              <a:latin typeface="OpenDyslexic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861809" y="828674"/>
            <a:ext cx="6238648" cy="5421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65504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ÉQUIPE PÉDAGOGIQUE </a:t>
            </a:r>
            <a:r>
              <a:rPr lang="fr-FR" sz="2000" b="1">
                <a:solidFill>
                  <a:srgbClr val="0070C0"/>
                </a:solidFill>
                <a:latin typeface="OpenDyslexic"/>
              </a:rPr>
              <a:t>p.4 </a:t>
            </a:r>
            <a:endParaRPr lang="fr-FR" sz="5000" b="1">
              <a:latin typeface="OpenDyslexic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633538" y="623888"/>
            <a:ext cx="8924925" cy="561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38656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EMPLOI DU TEMPS MATIN</a:t>
            </a:r>
            <a:endParaRPr lang="fr-FR" sz="5000">
              <a:latin typeface="OpenDyslexic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38656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EMPLOI DU TEMPS APRES MIDI</a:t>
            </a:r>
            <a:endParaRPr lang="fr-FR" sz="5000">
              <a:latin typeface="OpenDyslexic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38656" y="0"/>
            <a:ext cx="93390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EMPLOI DU TEMPS semaine A ou semaine B ? </a:t>
            </a:r>
            <a:endParaRPr lang="fr-FR" sz="5000">
              <a:latin typeface="OpenDyslexic"/>
            </a:endParaRP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481780" y="474830"/>
            <a:ext cx="10697498" cy="6241548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365504" y="0"/>
            <a:ext cx="9339071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 sz="2000">
                <a:latin typeface="OpenDyslexic"/>
              </a:rPr>
              <a:t>INFORMATIONS </a:t>
            </a:r>
            <a:r>
              <a:rPr lang="fr-FR" sz="2000" b="1">
                <a:solidFill>
                  <a:srgbClr val="0070C0"/>
                </a:solidFill>
                <a:latin typeface="OpenDyslexic"/>
              </a:rPr>
              <a:t>p.12 </a:t>
            </a:r>
            <a:endParaRPr lang="fr-FR" sz="5000" b="1">
              <a:latin typeface="OpenDyslexic"/>
            </a:endParaRPr>
          </a:p>
        </p:txBody>
      </p:sp>
      <p:sp>
        <p:nvSpPr>
          <p:cNvPr id="26" name="ZoneTexte 25"/>
          <p:cNvSpPr txBox="1"/>
          <p:nvPr/>
        </p:nvSpPr>
        <p:spPr bwMode="auto">
          <a:xfrm>
            <a:off x="804672" y="1267968"/>
            <a:ext cx="866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  <a:defRPr/>
            </a:pPr>
            <a:r>
              <a:rPr lang="fr-FR" sz="2000">
                <a:latin typeface="OpenDyslexic"/>
              </a:rPr>
              <a:t> Coller le mémento</a:t>
            </a:r>
            <a:endParaRPr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1056018" y="0"/>
            <a:ext cx="1135982" cy="167148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1499616" y="610135"/>
            <a:ext cx="9339071" cy="50436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fr-FR">
                <a:latin typeface="OpenDyslexic"/>
              </a:rPr>
              <a:t>Pour vendredi 5 septembre</a:t>
            </a:r>
            <a:endParaRPr/>
          </a:p>
          <a:p>
            <a:pPr algn="ctr">
              <a:lnSpc>
                <a:spcPct val="150000"/>
              </a:lnSpc>
              <a:defRPr/>
            </a:pPr>
            <a:endParaRPr lang="fr-FR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Rendre la fiche d’état des manuels signée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Carnet de correspondance : remplir couvertures et lire, faire signer couverture  p.1, p.9, p.10, p.11 et p12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Demi pension : inscription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Autorisation de photo et autorisation de sortie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fiche d’urgence à remplir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Ramener attestation assurance scolaire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Fiche de renseignements corrigée en rouge si nécessaire</a:t>
            </a:r>
            <a:endParaRPr/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latin typeface="OpenDyslexic"/>
              </a:rPr>
              <a:t> </a:t>
            </a:r>
            <a:r>
              <a:rPr lang="fr-FR">
                <a:solidFill>
                  <a:srgbClr val="0070C0"/>
                </a:solidFill>
                <a:latin typeface="OpenDyslexic"/>
              </a:rPr>
              <a:t>Fiche pour la bourse</a:t>
            </a:r>
            <a:endParaRPr lang="fr-FR">
              <a:latin typeface="OpenDyslexic"/>
            </a:endParaRPr>
          </a:p>
          <a:p>
            <a:pPr>
              <a:lnSpc>
                <a:spcPct val="150000"/>
              </a:lnSpc>
              <a:buFontTx/>
              <a:buChar char="-"/>
              <a:defRPr/>
            </a:pPr>
            <a:r>
              <a:rPr lang="fr-FR">
                <a:solidFill>
                  <a:srgbClr val="0070C0"/>
                </a:solidFill>
                <a:latin typeface="OpenDyslexic"/>
              </a:rPr>
              <a:t> Faire signer le mot p.12</a:t>
            </a:r>
            <a:endParaRPr lang="fr-FR">
              <a:latin typeface="OpenDyslexic"/>
            </a:endParaRPr>
          </a:p>
        </p:txBody>
      </p:sp>
      <p:sp>
        <p:nvSpPr>
          <p:cNvPr id="3" name="Rectangle 2"/>
          <p:cNvSpPr/>
          <p:nvPr/>
        </p:nvSpPr>
        <p:spPr bwMode="auto">
          <a:xfrm>
            <a:off x="4994086" y="0"/>
            <a:ext cx="1874232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fr-FR" sz="3000">
                <a:latin typeface="OpenDyslexic"/>
              </a:rPr>
              <a:t>AGENDA</a:t>
            </a:r>
            <a:endParaRPr/>
          </a:p>
        </p:txBody>
      </p:sp>
      <p:pic>
        <p:nvPicPr>
          <p:cNvPr id="30722" name="Picture 2" descr="Agenda scolaire 15x20cm l&amp;#39;Etudiant original noir 2021-2022 pas cher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10351008" y="1"/>
            <a:ext cx="1840991" cy="1840991"/>
          </a:xfrm>
          <a:prstGeom prst="rect">
            <a:avLst/>
          </a:prstGeom>
          <a:noFill/>
        </p:spPr>
      </p:pic>
      <p:cxnSp>
        <p:nvCxnSpPr>
          <p:cNvPr id="6" name="Connecteur droit 5"/>
          <p:cNvCxnSpPr/>
          <p:nvPr/>
        </p:nvCxnSpPr>
        <p:spPr bwMode="auto">
          <a:xfrm>
            <a:off x="4413504" y="1072896"/>
            <a:ext cx="3389376" cy="1587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" name="Soleil 2"/>
          <p:cNvSpPr/>
          <p:nvPr/>
        </p:nvSpPr>
        <p:spPr bwMode="auto">
          <a:xfrm>
            <a:off x="3984170" y="1791477"/>
            <a:ext cx="3849145" cy="3228391"/>
          </a:xfrm>
          <a:prstGeom prst="sun">
            <a:avLst>
              <a:gd name="adj" fmla="val 25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600">
              <a:latin typeface="OpenDyslexic"/>
            </a:endParaRPr>
          </a:p>
        </p:txBody>
      </p:sp>
      <p:sp>
        <p:nvSpPr>
          <p:cNvPr id="4" name="ZoneTexte 3"/>
          <p:cNvSpPr txBox="1"/>
          <p:nvPr/>
        </p:nvSpPr>
        <p:spPr bwMode="auto">
          <a:xfrm>
            <a:off x="5075231" y="3131353"/>
            <a:ext cx="16913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 b="1">
                <a:latin typeface="OpenDyslexic"/>
              </a:rPr>
              <a:t>Cette année je vais…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7343192" y="1875453"/>
            <a:ext cx="404413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Construire mon autonomie…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7996335" y="3088433"/>
            <a:ext cx="3366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Prendre confiance en moi…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7436498" y="4329404"/>
            <a:ext cx="41580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Me donner les chances de réussir…</a:t>
            </a:r>
            <a:endParaRPr/>
          </a:p>
        </p:txBody>
      </p:sp>
      <p:sp>
        <p:nvSpPr>
          <p:cNvPr id="8" name="ZoneTexte 7"/>
          <p:cNvSpPr txBox="1"/>
          <p:nvPr/>
        </p:nvSpPr>
        <p:spPr bwMode="auto">
          <a:xfrm>
            <a:off x="5197152" y="5019868"/>
            <a:ext cx="249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Et améliorer mes compétences…</a:t>
            </a:r>
            <a:endParaRPr/>
          </a:p>
        </p:txBody>
      </p:sp>
      <p:sp>
        <p:nvSpPr>
          <p:cNvPr id="9" name="ZoneTexte 8"/>
          <p:cNvSpPr txBox="1"/>
          <p:nvPr/>
        </p:nvSpPr>
        <p:spPr bwMode="auto">
          <a:xfrm>
            <a:off x="2789853" y="4506686"/>
            <a:ext cx="18453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En écoutant les conseils et en me surpassant…</a:t>
            </a:r>
            <a:endParaRPr/>
          </a:p>
        </p:txBody>
      </p:sp>
      <p:sp>
        <p:nvSpPr>
          <p:cNvPr id="10" name="ZoneTexte 9"/>
          <p:cNvSpPr txBox="1"/>
          <p:nvPr/>
        </p:nvSpPr>
        <p:spPr bwMode="auto">
          <a:xfrm>
            <a:off x="658369" y="2948473"/>
            <a:ext cx="315581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Car je sais faire plein de choses et je suis capable de progresser…</a:t>
            </a:r>
            <a:endParaRPr/>
          </a:p>
        </p:txBody>
      </p:sp>
      <p:sp>
        <p:nvSpPr>
          <p:cNvPr id="11" name="ZoneTexte 10"/>
          <p:cNvSpPr txBox="1"/>
          <p:nvPr/>
        </p:nvSpPr>
        <p:spPr bwMode="auto">
          <a:xfrm>
            <a:off x="658368" y="1655811"/>
            <a:ext cx="389197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Sans oublier le respect et l’empathie….</a:t>
            </a:r>
            <a:endParaRPr/>
          </a:p>
        </p:txBody>
      </p:sp>
      <p:sp>
        <p:nvSpPr>
          <p:cNvPr id="12" name="ZoneTexte 11"/>
          <p:cNvSpPr txBox="1"/>
          <p:nvPr/>
        </p:nvSpPr>
        <p:spPr bwMode="auto">
          <a:xfrm>
            <a:off x="4982547" y="1145146"/>
            <a:ext cx="27837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À vous de jouer…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Flèche à trois pointes 1"/>
          <p:cNvSpPr/>
          <p:nvPr/>
        </p:nvSpPr>
        <p:spPr bwMode="auto">
          <a:xfrm>
            <a:off x="3741575" y="1352938"/>
            <a:ext cx="4320074" cy="3620278"/>
          </a:xfrm>
          <a:prstGeom prst="leftRightUpArrow">
            <a:avLst>
              <a:gd name="adj1" fmla="val 25000"/>
              <a:gd name="adj2" fmla="val 25000"/>
              <a:gd name="adj3" fmla="val 25000"/>
            </a:avLst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fr-FR" sz="1600">
              <a:latin typeface="OpenDyslexic"/>
            </a:endParaRPr>
          </a:p>
        </p:txBody>
      </p:sp>
      <p:sp>
        <p:nvSpPr>
          <p:cNvPr id="3" name="ZoneTexte 2"/>
          <p:cNvSpPr txBox="1"/>
          <p:nvPr/>
        </p:nvSpPr>
        <p:spPr bwMode="auto">
          <a:xfrm>
            <a:off x="4450080" y="3722914"/>
            <a:ext cx="2840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 sz="1600">
                <a:latin typeface="OpenDyslexic"/>
              </a:rPr>
              <a:t>Cette année, en vie de classe nous allons essayer de …</a:t>
            </a:r>
            <a:endParaRPr/>
          </a:p>
        </p:txBody>
      </p:sp>
      <p:sp>
        <p:nvSpPr>
          <p:cNvPr id="4" name="ZoneTexte 3"/>
          <p:cNvSpPr txBox="1"/>
          <p:nvPr/>
        </p:nvSpPr>
        <p:spPr bwMode="auto">
          <a:xfrm>
            <a:off x="3828288" y="551528"/>
            <a:ext cx="45286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>
                <a:latin typeface="OpenDyslexic"/>
              </a:rPr>
              <a:t>Réfléchir à l’importance du sommeil et à notre rapport aux écrans. 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8238929" y="3470988"/>
            <a:ext cx="361169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>
                <a:latin typeface="OpenDyslexic"/>
              </a:rPr>
              <a:t>Améliorer la cohésion de la classe et accorder de l'importance aux autres et à nos différences. 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658368" y="3237721"/>
            <a:ext cx="292458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1600">
                <a:latin typeface="OpenDyslexic"/>
              </a:rPr>
              <a:t>Mener une réflexion sur notre avenir: orientation, métier… </a:t>
            </a:r>
            <a:endParaRPr/>
          </a:p>
          <a:p>
            <a:pPr algn="ctr">
              <a:defRPr/>
            </a:pPr>
            <a:r>
              <a:rPr lang="fr-FR" sz="1600">
                <a:solidFill>
                  <a:srgbClr val="FF0000"/>
                </a:solidFill>
                <a:latin typeface="OpenDyslexic"/>
              </a:rPr>
              <a:t>Parcours avenir. 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ZoneTexte 1"/>
          <p:cNvSpPr txBox="1"/>
          <p:nvPr/>
        </p:nvSpPr>
        <p:spPr bwMode="auto">
          <a:xfrm>
            <a:off x="2024741" y="804179"/>
            <a:ext cx="80616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fr-FR" sz="2400" b="1">
                <a:solidFill>
                  <a:srgbClr val="CC00FF"/>
                </a:solidFill>
                <a:latin typeface="OpenDyslexic"/>
              </a:rPr>
              <a:t>Régulièrement dans l’année, pour réussir, nous aborderons et parlerons de….</a:t>
            </a:r>
            <a:endParaRPr/>
          </a:p>
        </p:txBody>
      </p:sp>
      <p:sp>
        <p:nvSpPr>
          <p:cNvPr id="3" name="ZoneTexte 2"/>
          <p:cNvSpPr txBox="1"/>
          <p:nvPr/>
        </p:nvSpPr>
        <p:spPr bwMode="auto">
          <a:xfrm>
            <a:off x="1026368" y="1967399"/>
            <a:ext cx="23046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00B050"/>
                </a:solidFill>
                <a:latin typeface="OpenDyslexic"/>
              </a:rPr>
              <a:t>Nos objectifs scolaires et personnels</a:t>
            </a:r>
            <a:endParaRPr/>
          </a:p>
        </p:txBody>
      </p:sp>
      <p:sp>
        <p:nvSpPr>
          <p:cNvPr id="4" name="ZoneTexte 3"/>
          <p:cNvSpPr txBox="1"/>
          <p:nvPr/>
        </p:nvSpPr>
        <p:spPr bwMode="auto">
          <a:xfrm>
            <a:off x="4618653" y="2491273"/>
            <a:ext cx="2911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002060"/>
                </a:solidFill>
                <a:latin typeface="OpenDyslexic"/>
              </a:rPr>
              <a:t>De la persévérance scolaire</a:t>
            </a:r>
            <a:endParaRPr/>
          </a:p>
        </p:txBody>
      </p:sp>
      <p:sp>
        <p:nvSpPr>
          <p:cNvPr id="5" name="ZoneTexte 4"/>
          <p:cNvSpPr txBox="1"/>
          <p:nvPr/>
        </p:nvSpPr>
        <p:spPr bwMode="auto">
          <a:xfrm>
            <a:off x="8238931" y="1819469"/>
            <a:ext cx="3079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FF0000"/>
                </a:solidFill>
                <a:latin typeface="OpenDyslexic"/>
              </a:rPr>
              <a:t>Du dépassement de soi</a:t>
            </a:r>
            <a:endParaRPr/>
          </a:p>
        </p:txBody>
      </p:sp>
      <p:sp>
        <p:nvSpPr>
          <p:cNvPr id="6" name="ZoneTexte 5"/>
          <p:cNvSpPr txBox="1"/>
          <p:nvPr/>
        </p:nvSpPr>
        <p:spPr bwMode="auto">
          <a:xfrm>
            <a:off x="3601616" y="4049486"/>
            <a:ext cx="2883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6600CC"/>
                </a:solidFill>
                <a:latin typeface="OpenDyslexic"/>
              </a:rPr>
              <a:t>De la confiance en soi et en les autres</a:t>
            </a:r>
            <a:endParaRPr/>
          </a:p>
        </p:txBody>
      </p:sp>
      <p:sp>
        <p:nvSpPr>
          <p:cNvPr id="7" name="ZoneTexte 6"/>
          <p:cNvSpPr txBox="1"/>
          <p:nvPr/>
        </p:nvSpPr>
        <p:spPr bwMode="auto">
          <a:xfrm>
            <a:off x="7912359" y="3806889"/>
            <a:ext cx="29484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00CCFF"/>
                </a:solidFill>
                <a:latin typeface="OpenDyslexic"/>
              </a:rPr>
              <a:t>De nos capacités</a:t>
            </a:r>
            <a:endParaRPr/>
          </a:p>
        </p:txBody>
      </p:sp>
      <p:sp>
        <p:nvSpPr>
          <p:cNvPr id="8" name="ZoneTexte 7"/>
          <p:cNvSpPr txBox="1"/>
          <p:nvPr/>
        </p:nvSpPr>
        <p:spPr bwMode="auto">
          <a:xfrm>
            <a:off x="905069" y="3592286"/>
            <a:ext cx="29232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latin typeface="OpenDyslexic"/>
              </a:rPr>
              <a:t>De notre motivation</a:t>
            </a:r>
            <a:endParaRPr/>
          </a:p>
        </p:txBody>
      </p:sp>
      <p:sp>
        <p:nvSpPr>
          <p:cNvPr id="9" name="ZoneTexte 8"/>
          <p:cNvSpPr txBox="1"/>
          <p:nvPr/>
        </p:nvSpPr>
        <p:spPr bwMode="auto">
          <a:xfrm>
            <a:off x="2547257" y="5355770"/>
            <a:ext cx="29111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BC7308"/>
                </a:solidFill>
                <a:latin typeface="OpenDyslexic"/>
              </a:rPr>
              <a:t>Du respect de soi et des autres</a:t>
            </a:r>
            <a:endParaRPr/>
          </a:p>
        </p:txBody>
      </p:sp>
      <p:sp>
        <p:nvSpPr>
          <p:cNvPr id="10" name="ZoneTexte 9"/>
          <p:cNvSpPr txBox="1"/>
          <p:nvPr/>
        </p:nvSpPr>
        <p:spPr bwMode="auto">
          <a:xfrm>
            <a:off x="7455160" y="4986439"/>
            <a:ext cx="31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fr-FR">
                <a:solidFill>
                  <a:srgbClr val="FF9900"/>
                </a:solidFill>
                <a:latin typeface="OpenDyslexic"/>
              </a:rPr>
              <a:t>De nos progrès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2050" name="Picture 2" descr="Les rÃ¨gles d&amp;#39;or de la classe - Blog Hop&amp;#39;Toys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198979" y="748166"/>
            <a:ext cx="7620000" cy="53911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56322" name="Picture 2" descr="Sms bonne rentrée scolaire et universaitaire"/>
          <p:cNvPicPr>
            <a:picLocks noChangeAspect="1" noChangeArrowheads="1"/>
          </p:cNvPicPr>
          <p:nvPr/>
        </p:nvPicPr>
        <p:blipFill>
          <a:blip r:embed="rId3"/>
          <a:stretch/>
        </p:blipFill>
        <p:spPr bwMode="auto">
          <a:xfrm>
            <a:off x="2094103" y="1175321"/>
            <a:ext cx="8208562" cy="428669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Organic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rganic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ganique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D9B247"/>
      </a:accent1>
      <a:accent2>
        <a:srgbClr val="CC702D"/>
      </a:accent2>
      <a:accent3>
        <a:srgbClr val="B53A31"/>
      </a:accent3>
      <a:accent4>
        <a:srgbClr val="815F56"/>
      </a:accent4>
      <a:accent5>
        <a:srgbClr val="AE9E7C"/>
      </a:accent5>
      <a:accent6>
        <a:srgbClr val="7B8865"/>
      </a:accent6>
      <a:hlink>
        <a:srgbClr val="BB7826"/>
      </a:hlink>
      <a:folHlink>
        <a:srgbClr val="CF9C5F"/>
      </a:folHlink>
    </a:clrScheme>
    <a:fontScheme name="">
      <a:majorFont>
        <a:latin typeface="Garamond"/>
        <a:ea typeface="Arial"/>
        <a:cs typeface="Arial"/>
      </a:majorFont>
      <a:minorFont>
        <a:latin typeface="Garamond"/>
        <a:ea typeface="Arial"/>
        <a:cs typeface="Arial"/>
      </a:minorFont>
    </a:fontScheme>
    <a:fmtScheme name="Organic">
      <a:fillStyleLst>
        <a:solidFill>
          <a:schemeClr val="phClr"/>
        </a:solidFill>
        <a:gradFill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2</TotalTime>
  <Words>1485</Words>
  <Application>Microsoft Office PowerPoint</Application>
  <PresentationFormat>Grand écran</PresentationFormat>
  <Paragraphs>280</Paragraphs>
  <Slides>42</Slides>
  <Notes>42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Comic Sans MS</vt:lpstr>
      <vt:lpstr>Garamond</vt:lpstr>
      <vt:lpstr>OpenDyslexic</vt:lpstr>
      <vt:lpstr>Wingdings</vt:lpstr>
      <vt:lpstr>Organique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Notre année de 4ème</dc:title>
  <dc:creator>Utilisateur Windows</dc:creator>
  <cp:lastModifiedBy>Maud Sindeff</cp:lastModifiedBy>
  <cp:revision>189</cp:revision>
  <dcterms:created xsi:type="dcterms:W3CDTF">2021-08-25T08:26:25Z</dcterms:created>
  <dcterms:modified xsi:type="dcterms:W3CDTF">2026-10-07T16:55:26Z</dcterms:modified>
</cp:coreProperties>
</file>