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3" r:id="rId28"/>
  </p:sldIdLst>
  <p:sldSz cx="12192000" cy="6858000"/>
  <p:notesSz cx="6858000" cy="9144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fr-FR" sz="1800" b="0" strike="noStrike" spc="-1">
                <a:solidFill>
                  <a:srgbClr val="000000"/>
                </a:solidFill>
                <a:latin typeface="Century Gothic"/>
              </a:rPr>
              <a:t>Cliquez pour déplacer la diapo</a:t>
            </a:r>
            <a:endParaRPr/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 bwMode="auto">
          <a:xfrm>
            <a:off x="756000" y="5078520"/>
            <a:ext cx="6047640" cy="481103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defRPr/>
            </a:pPr>
            <a:r>
              <a:rPr lang="fr-FR" sz="2000" b="0" strike="noStrike" spc="-1">
                <a:latin typeface="Arial"/>
              </a:rPr>
              <a:t>Cliquez pour modifier le format des notes</a:t>
            </a:r>
            <a:endParaRPr/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 bwMode="auto"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defRPr/>
            </a:pPr>
            <a:r>
              <a:rPr lang="fr-FR" sz="1400" b="0" strike="noStrike" spc="-1">
                <a:latin typeface="Times New Roman"/>
              </a:rPr>
              <a:t> </a:t>
            </a:r>
            <a:endParaRPr/>
          </a:p>
        </p:txBody>
      </p:sp>
      <p:sp>
        <p:nvSpPr>
          <p:cNvPr id="141" name="PlaceHolder 4"/>
          <p:cNvSpPr>
            <a:spLocks noGrp="1"/>
          </p:cNvSpPr>
          <p:nvPr>
            <p:ph type="dt"/>
          </p:nvPr>
        </p:nvSpPr>
        <p:spPr bwMode="auto"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>
              <a:defRPr/>
            </a:pPr>
            <a:r>
              <a:rPr lang="fr-FR" sz="1400" b="0" strike="noStrike" spc="-1">
                <a:latin typeface="Times New Roman"/>
              </a:rPr>
              <a:t> </a:t>
            </a:r>
            <a:endParaRPr/>
          </a:p>
        </p:txBody>
      </p:sp>
      <p:sp>
        <p:nvSpPr>
          <p:cNvPr id="142" name="PlaceHolder 5"/>
          <p:cNvSpPr>
            <a:spLocks noGrp="1"/>
          </p:cNvSpPr>
          <p:nvPr>
            <p:ph type="ftr"/>
          </p:nvPr>
        </p:nvSpPr>
        <p:spPr bwMode="auto"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>
              <a:defRPr/>
            </a:pPr>
            <a:r>
              <a:rPr lang="fr-FR" sz="1400" b="0" strike="noStrike" spc="-1">
                <a:latin typeface="Times New Roman"/>
              </a:rPr>
              <a:t> </a:t>
            </a:r>
            <a:endParaRPr/>
          </a:p>
        </p:txBody>
      </p:sp>
      <p:sp>
        <p:nvSpPr>
          <p:cNvPr id="143" name="PlaceHolder 6"/>
          <p:cNvSpPr>
            <a:spLocks noGrp="1"/>
          </p:cNvSpPr>
          <p:nvPr>
            <p:ph type="sldNum"/>
          </p:nvPr>
        </p:nvSpPr>
        <p:spPr bwMode="auto"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>
              <a:defRPr/>
            </a:pPr>
            <a:fld id="{35494CA2-797B-4F4E-86B8-65E51FFCC069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08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30F266E1-7CCA-4909-9B00-A89729E5FCF1}" type="slidenum">
              <a:rPr lang="fr-FR" sz="1200" b="0" strike="noStrike" spc="-1">
                <a:latin typeface="Times New Roman"/>
              </a:rPr>
              <a:t>1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08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30F266E1-7CCA-4909-9B00-A89729E5FCF1}" type="slidenum">
              <a:rPr lang="fr-FR" sz="1200" b="0" strike="noStrike" spc="-1">
                <a:latin typeface="Times New Roman"/>
              </a:rPr>
              <a:t>2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11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B23A1198-2138-4F34-9900-AE68EC1AC0E7}" type="slidenum">
              <a:rPr lang="fr-FR" sz="1200" b="0" strike="noStrike" spc="-1">
                <a:latin typeface="Times New Roman"/>
              </a:rPr>
              <a:t>3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14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B3C17BF7-2866-4336-960E-283D3C9CA128}" type="slidenum">
              <a:rPr lang="fr-FR" sz="1200" b="0" strike="noStrike" spc="-1">
                <a:latin typeface="Times New Roman"/>
              </a:rPr>
              <a:t>4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17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AEAE4BDA-F7D1-48D2-B087-4529D43A0A71}" type="slidenum">
              <a:rPr lang="fr-FR" sz="1200" b="0" strike="noStrike" spc="-1">
                <a:latin typeface="Times New Roman"/>
              </a:rPr>
              <a:t>5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20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B1C70B30-778C-4B49-9181-977721F151C5}" type="slidenum">
              <a:rPr lang="fr-FR" sz="1200" b="0" strike="noStrike" spc="-1">
                <a:latin typeface="Times New Roman"/>
              </a:rPr>
              <a:t>6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23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DF7B7C01-919D-4C30-A8D0-A04DE31B3D2E}" type="slidenum">
              <a:rPr lang="fr-FR" sz="1200" b="0" strike="noStrike" spc="-1">
                <a:latin typeface="Times New Roman"/>
              </a:rPr>
              <a:t>7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26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56EE468B-6AC0-4E17-8690-864F07763B3F}" type="slidenum">
              <a:rPr lang="fr-FR" sz="1200" b="0" strike="noStrike" spc="-1">
                <a:latin typeface="Times New Roman"/>
              </a:rPr>
              <a:t>8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32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4273BFEF-B846-4A5B-BD81-5E8A65E0BBA7}" type="slidenum">
              <a:rPr lang="fr-FR" sz="1200" b="0" strike="noStrike" spc="-1">
                <a:latin typeface="Times New Roman"/>
              </a:rPr>
              <a:t>9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35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F113771B-0F36-488B-B31F-6487D52D45BF}" type="slidenum">
              <a:rPr lang="fr-FR" sz="1200" b="0" strike="noStrike" spc="-1">
                <a:latin typeface="Times New Roman"/>
              </a:rPr>
              <a:t>10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38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41D1A8DA-D11C-4EAF-89D3-2511E01E0B3B}" type="slidenum">
              <a:rPr lang="fr-FR" sz="1200" b="0" strike="noStrike" spc="-1">
                <a:latin typeface="Times New Roman"/>
              </a:rPr>
              <a:t>11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41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04821486-3044-4CF4-8751-DB4A990395F7}" type="slidenum">
              <a:rPr lang="fr-FR" sz="1200" b="0" strike="noStrike" spc="-1">
                <a:latin typeface="Times New Roman"/>
              </a:rPr>
              <a:t>12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41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04821486-3044-4CF4-8751-DB4A990395F7}" type="slidenum">
              <a:rPr lang="fr-FR" sz="1200" b="0" strike="noStrike" spc="-1">
                <a:latin typeface="Times New Roman"/>
              </a:rPr>
              <a:t>13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44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5AC8E2C4-CB6C-491D-84E3-02C37806E6B9}" type="slidenum">
              <a:rPr lang="fr-FR" sz="1200" b="0" strike="noStrike" spc="-1">
                <a:latin typeface="Times New Roman"/>
              </a:rPr>
              <a:t>14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4D0C470-769D-88AA-7B2F-1BB11F97C458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9846121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2142752561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8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0">
              <a:latin typeface="Arial"/>
            </a:endParaRPr>
          </a:p>
        </p:txBody>
      </p:sp>
      <p:sp>
        <p:nvSpPr>
          <p:cNvPr id="1117027181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3F657D07-644B-C6FA-98B7-D3563B9BFE5D}" type="slidenum">
              <a:rPr lang="fr-FR" sz="1200" b="0" strike="noStrike" spc="0">
                <a:latin typeface="Times New Roman"/>
              </a:rPr>
              <a:t>16</a:t>
            </a:fld>
            <a:endParaRPr lang="fr-FR" sz="1200" b="0" strike="noStrike" spc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003680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523948542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8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/>
            </a:pPr>
            <a:endParaRPr lang="fr-FR" sz="2000" b="0" strike="noStrike" spc="0">
              <a:latin typeface="Arial"/>
            </a:endParaRPr>
          </a:p>
        </p:txBody>
      </p:sp>
      <p:sp>
        <p:nvSpPr>
          <p:cNvPr id="1091651210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348CD2DE-6CA0-17BD-3BF7-180B69EA34BD}" type="slidenum">
              <a:rPr lang="fr-FR" sz="1200" b="0" strike="noStrike" spc="0">
                <a:latin typeface="Times New Roman"/>
              </a:rPr>
              <a:t>17</a:t>
            </a:fld>
            <a:endParaRPr lang="fr-FR" sz="1200" b="0" strike="noStrike" spc="0"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7439A9A-F875-FD7C-C87B-D15FDE8D4E0D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353369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188788984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493834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F65904D-1F53-FF1D-312F-A14B52011E29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4328448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140800827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5313861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57641C6-77EA-5B24-74D9-55B8DD4B6A8E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87A2D18-EA03-3CC2-848C-948100065D75}" type="slidenum">
              <a:rPr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 bwMode="auto">
          <a:xfrm>
            <a:off x="685800" y="4400640"/>
            <a:ext cx="5486039" cy="36000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/>
            </a:pPr>
            <a:endParaRPr lang="fr-FR" sz="2000" b="0" strike="noStrike" spc="-1">
              <a:latin typeface="Arial"/>
            </a:endParaRPr>
          </a:p>
        </p:txBody>
      </p:sp>
      <p:sp>
        <p:nvSpPr>
          <p:cNvPr id="353" name="TextShape 3"/>
          <p:cNvSpPr txBox="1"/>
          <p:nvPr/>
        </p:nvSpPr>
        <p:spPr bwMode="auto"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D71B9260-9531-43C2-AA85-BA9F374147E8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22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E5D7928-2A57-BCA0-D45A-CCC0412C8F8A}" type="slidenum">
              <a:rPr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3A6EEC-6EEC-B142-6962-B16ADDA90F21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78C4787-E439-AE54-AD49-EED2CDAB3897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574A4F9-0DBA-3EF8-41B5-29DB387847C7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defRPr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defRPr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6"/>
          <p:cNvSpPr>
            <a:spLocks noGrp="1"/>
          </p:cNvSpPr>
          <p:nvPr>
            <p:ph type="body"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" name="PlaceHolder 7"/>
          <p:cNvSpPr>
            <a:spLocks noGrp="1"/>
          </p:cNvSpPr>
          <p:nvPr>
            <p:ph type="body"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defRPr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nly" preserve="1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 bwMode="auto"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>
              <a:defRPr/>
            </a:pP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AndObj" preserve="1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AndTwoObj" preserve="1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OverTx" preserve="1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OverTx" preserve="1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fourObj" preserve="1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 bwMode="auto"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 bwMode="auto"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 bwMode="auto"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 bwMode="auto"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 bwMode="auto"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 bwMode="auto"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 bwMode="auto"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defRPr/>
            </a:pPr>
            <a:endParaRPr lang="fr-FR" sz="1800" b="0" strike="noStrike" spc="-1">
              <a:solidFill>
                <a:srgbClr val="404040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3" name="Group 1"/>
          <p:cNvGrpSpPr/>
          <p:nvPr/>
        </p:nvGrpSpPr>
        <p:grpSpPr bwMode="auto"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34" name="CustomShape 2"/>
            <p:cNvSpPr/>
            <p:nvPr/>
          </p:nvSpPr>
          <p:spPr bwMode="auto"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2" name="CustomShape 3"/>
            <p:cNvSpPr/>
            <p:nvPr/>
          </p:nvSpPr>
          <p:spPr bwMode="auto"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3" name="CustomShape 4"/>
            <p:cNvSpPr/>
            <p:nvPr/>
          </p:nvSpPr>
          <p:spPr bwMode="auto"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4" name="CustomShape 5"/>
            <p:cNvSpPr/>
            <p:nvPr/>
          </p:nvSpPr>
          <p:spPr bwMode="auto"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5" name="CustomShape 6"/>
            <p:cNvSpPr/>
            <p:nvPr/>
          </p:nvSpPr>
          <p:spPr bwMode="auto"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6" name="CustomShape 7"/>
            <p:cNvSpPr/>
            <p:nvPr/>
          </p:nvSpPr>
          <p:spPr bwMode="auto">
            <a:xfrm>
              <a:off x="22320" y="228600"/>
              <a:ext cx="105840" cy="2927519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" name="CustomShape 8"/>
            <p:cNvSpPr/>
            <p:nvPr/>
          </p:nvSpPr>
          <p:spPr bwMode="auto"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" name="CustomShape 9"/>
            <p:cNvSpPr/>
            <p:nvPr/>
          </p:nvSpPr>
          <p:spPr bwMode="auto">
            <a:xfrm>
              <a:off x="769680" y="5478840"/>
              <a:ext cx="189719" cy="1024560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9" name="CustomShape 10"/>
            <p:cNvSpPr/>
            <p:nvPr/>
          </p:nvSpPr>
          <p:spPr bwMode="auto">
            <a:xfrm>
              <a:off x="775440" y="1398960"/>
              <a:ext cx="2075759" cy="404784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0" name="CustomShape 11"/>
            <p:cNvSpPr/>
            <p:nvPr/>
          </p:nvSpPr>
          <p:spPr bwMode="auto">
            <a:xfrm>
              <a:off x="922680" y="6530039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1" name="CustomShape 12"/>
            <p:cNvSpPr/>
            <p:nvPr/>
          </p:nvSpPr>
          <p:spPr bwMode="auto"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CustomShape 13"/>
            <p:cNvSpPr/>
            <p:nvPr/>
          </p:nvSpPr>
          <p:spPr bwMode="auto"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4"/>
          <p:cNvGrpSpPr/>
          <p:nvPr/>
        </p:nvGrpSpPr>
        <p:grpSpPr bwMode="auto"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14" name="CustomShape 15"/>
            <p:cNvSpPr/>
            <p:nvPr/>
          </p:nvSpPr>
          <p:spPr bwMode="auto"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CustomShape 16"/>
            <p:cNvSpPr/>
            <p:nvPr/>
          </p:nvSpPr>
          <p:spPr bwMode="auto"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6" name="CustomShape 17"/>
            <p:cNvSpPr/>
            <p:nvPr/>
          </p:nvSpPr>
          <p:spPr bwMode="auto"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7" name="CustomShape 18"/>
            <p:cNvSpPr/>
            <p:nvPr/>
          </p:nvSpPr>
          <p:spPr bwMode="auto"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CustomShape 19"/>
            <p:cNvSpPr/>
            <p:nvPr/>
          </p:nvSpPr>
          <p:spPr bwMode="auto"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CustomShape 20"/>
            <p:cNvSpPr/>
            <p:nvPr/>
          </p:nvSpPr>
          <p:spPr bwMode="auto"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20" name="CustomShape 21"/>
            <p:cNvSpPr/>
            <p:nvPr/>
          </p:nvSpPr>
          <p:spPr bwMode="auto"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21" name="CustomShape 22"/>
            <p:cNvSpPr/>
            <p:nvPr/>
          </p:nvSpPr>
          <p:spPr bwMode="auto">
            <a:xfrm>
              <a:off x="973800" y="3145680"/>
              <a:ext cx="1409759" cy="2716560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22" name="CustomShape 23"/>
            <p:cNvSpPr/>
            <p:nvPr/>
          </p:nvSpPr>
          <p:spPr bwMode="auto">
            <a:xfrm>
              <a:off x="1073520" y="6600240"/>
              <a:ext cx="120240" cy="252719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CustomShape 24"/>
            <p:cNvSpPr/>
            <p:nvPr/>
          </p:nvSpPr>
          <p:spPr bwMode="auto"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CustomShape 25"/>
            <p:cNvSpPr/>
            <p:nvPr/>
          </p:nvSpPr>
          <p:spPr bwMode="auto"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25" name="CustomShape 26"/>
            <p:cNvSpPr/>
            <p:nvPr/>
          </p:nvSpPr>
          <p:spPr bwMode="auto"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6" name="CustomShape 27"/>
          <p:cNvSpPr/>
          <p:nvPr/>
        </p:nvSpPr>
        <p:spPr bwMode="auto"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7" name="PlaceHolder 28"/>
          <p:cNvSpPr>
            <a:spLocks noGrp="1"/>
          </p:cNvSpPr>
          <p:nvPr>
            <p:ph type="title"/>
          </p:nvPr>
        </p:nvSpPr>
        <p:spPr bwMode="auto">
          <a:xfrm>
            <a:off x="2589120" y="2514600"/>
            <a:ext cx="8915040" cy="22626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  <a:defRPr/>
            </a:pPr>
            <a:r>
              <a:rPr lang="fr-FR" sz="5400" b="0" strike="noStrike" spc="-1">
                <a:solidFill>
                  <a:srgbClr val="262626"/>
                </a:solidFill>
                <a:latin typeface="Century Gothic"/>
              </a:rPr>
              <a:t>Modifiez le style du titre</a:t>
            </a:r>
            <a:endParaRPr lang="fr-FR" sz="5400" b="0" strike="noStrike" spc="-1">
              <a:solidFill>
                <a:srgbClr val="000000"/>
              </a:solidFill>
              <a:latin typeface="Century Gothic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dt"/>
          </p:nvPr>
        </p:nvSpPr>
        <p:spPr bwMode="auto"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C51440E1-DF55-492E-9F72-D917E171E97D}" type="datetime1">
              <a:rPr lang="fr-FR" sz="900" b="0" strike="noStrike" spc="-1">
                <a:solidFill>
                  <a:srgbClr val="8B8B8B"/>
                </a:solidFill>
                <a:latin typeface="Century Gothic"/>
              </a:rPr>
              <a:t>07/10/2026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ftr"/>
          </p:nvPr>
        </p:nvSpPr>
        <p:spPr bwMode="auto"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fr-FR" sz="900" b="0" strike="noStrike" spc="-1">
                <a:solidFill>
                  <a:srgbClr val="8B8B8B"/>
                </a:solidFill>
                <a:latin typeface="Century Gothic"/>
              </a:rPr>
              <a:t>Collège Claude Monet</a:t>
            </a:r>
            <a:endParaRPr lang="fr-FR" sz="900" b="0" strike="noStrike" spc="-1">
              <a:latin typeface="Times New Roman"/>
            </a:endParaRPr>
          </a:p>
        </p:txBody>
      </p:sp>
      <p:sp>
        <p:nvSpPr>
          <p:cNvPr id="30" name="CustomShape 31"/>
          <p:cNvSpPr/>
          <p:nvPr/>
        </p:nvSpPr>
        <p:spPr bwMode="auto">
          <a:xfrm>
            <a:off x="0" y="4323960"/>
            <a:ext cx="1744200" cy="778320"/>
          </a:xfrm>
          <a:custGeom>
            <a:avLst/>
            <a:gdLst/>
            <a:ahLst/>
            <a:cxnLst/>
            <a:rect l="l" t="t" r="r" b="b"/>
            <a:pathLst>
              <a:path w="372" h="166" extrusionOk="0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1" name="PlaceHolder 32"/>
          <p:cNvSpPr>
            <a:spLocks noGrp="1"/>
          </p:cNvSpPr>
          <p:nvPr>
            <p:ph type="sldNum"/>
          </p:nvPr>
        </p:nvSpPr>
        <p:spPr bwMode="auto">
          <a:xfrm>
            <a:off x="531720" y="452952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AE26879C-2833-42A3-9FDE-32A40C69EBE3}" type="slidenum">
              <a:rPr lang="fr-FR" sz="2000" b="0" strike="noStrike" spc="-1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  <p:sp>
        <p:nvSpPr>
          <p:cNvPr id="32" name="PlaceHolder 33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solidFill>
                  <a:srgbClr val="404040"/>
                </a:solidFill>
                <a:latin typeface="Century Gothic"/>
              </a:rPr>
              <a:t>Cliquez pour éditer le format du plan de texte</a:t>
            </a:r>
            <a:endParaRPr/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fr-FR" sz="1400" b="0" strike="noStrike" spc="-1">
                <a:solidFill>
                  <a:srgbClr val="404040"/>
                </a:solidFill>
                <a:latin typeface="Century Gothic"/>
              </a:rPr>
              <a:t>Second niveau de plan</a:t>
            </a:r>
            <a:endParaRPr/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200" b="0" strike="noStrike" spc="-1">
                <a:solidFill>
                  <a:srgbClr val="404040"/>
                </a:solidFill>
                <a:latin typeface="Century Gothic"/>
              </a:rPr>
              <a:t>Troisième niveau de plan</a:t>
            </a:r>
            <a:endParaRPr/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fr-FR" sz="1200" b="0" strike="noStrike" spc="-1">
                <a:solidFill>
                  <a:srgbClr val="404040"/>
                </a:solidFill>
                <a:latin typeface="Century Gothic"/>
              </a:rPr>
              <a:t>Quatrième niveau de plan</a:t>
            </a:r>
            <a:endParaRPr/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000" b="0" strike="noStrike" spc="-1">
                <a:solidFill>
                  <a:srgbClr val="404040"/>
                </a:solidFill>
                <a:latin typeface="Century Gothic"/>
              </a:rPr>
              <a:t>Cinquième niveau de plan</a:t>
            </a:r>
            <a:endParaRPr/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000" b="0" strike="noStrike" spc="-1">
                <a:solidFill>
                  <a:srgbClr val="404040"/>
                </a:solidFill>
                <a:latin typeface="Century Gothic"/>
              </a:rPr>
              <a:t>Sixième niveau de plan</a:t>
            </a:r>
            <a:endParaRPr/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000" b="0" strike="noStrike" spc="-1">
                <a:solidFill>
                  <a:srgbClr val="404040"/>
                </a:solidFill>
                <a:latin typeface="Century Gothic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9" name="Group 1"/>
          <p:cNvGrpSpPr/>
          <p:nvPr/>
        </p:nvGrpSpPr>
        <p:grpSpPr bwMode="auto">
          <a:xfrm>
            <a:off x="0" y="228600"/>
            <a:ext cx="2851200" cy="6638400"/>
            <a:chOff x="0" y="228600"/>
            <a:chExt cx="2851200" cy="6638400"/>
          </a:xfrm>
        </p:grpSpPr>
        <p:sp>
          <p:nvSpPr>
            <p:cNvPr id="70" name="CustomShape 2"/>
            <p:cNvSpPr/>
            <p:nvPr/>
          </p:nvSpPr>
          <p:spPr bwMode="auto">
            <a:xfrm>
              <a:off x="0" y="2575080"/>
              <a:ext cx="100440" cy="625680"/>
            </a:xfrm>
            <a:custGeom>
              <a:avLst/>
              <a:gdLst/>
              <a:ahLst/>
              <a:cxnLst/>
              <a:rect l="l" t="t" r="r" b="b"/>
              <a:pathLst>
                <a:path w="22" h="136" extrusionOk="0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1" name="CustomShape 3"/>
            <p:cNvSpPr/>
            <p:nvPr/>
          </p:nvSpPr>
          <p:spPr bwMode="auto">
            <a:xfrm>
              <a:off x="128520" y="3156480"/>
              <a:ext cx="646200" cy="2322000"/>
            </a:xfrm>
            <a:custGeom>
              <a:avLst/>
              <a:gdLst/>
              <a:ahLst/>
              <a:cxnLst/>
              <a:rect l="l" t="t" r="r" b="b"/>
              <a:pathLst>
                <a:path w="140" h="504" extrusionOk="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2" name="CustomShape 4"/>
            <p:cNvSpPr/>
            <p:nvPr/>
          </p:nvSpPr>
          <p:spPr bwMode="auto">
            <a:xfrm>
              <a:off x="807120" y="5447160"/>
              <a:ext cx="609120" cy="1419840"/>
            </a:xfrm>
            <a:custGeom>
              <a:avLst/>
              <a:gdLst/>
              <a:ahLst/>
              <a:cxnLst/>
              <a:rect l="l" t="t" r="r" b="b"/>
              <a:pathLst>
                <a:path w="132" h="308" extrusionOk="0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3" name="CustomShape 5"/>
            <p:cNvSpPr/>
            <p:nvPr/>
          </p:nvSpPr>
          <p:spPr bwMode="auto">
            <a:xfrm>
              <a:off x="959760" y="6503760"/>
              <a:ext cx="171000" cy="363240"/>
            </a:xfrm>
            <a:custGeom>
              <a:avLst/>
              <a:gdLst/>
              <a:ahLst/>
              <a:cxnLst/>
              <a:rect l="l" t="t" r="r" b="b"/>
              <a:pathLst>
                <a:path w="37" h="79" extrusionOk="0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4" name="CustomShape 6"/>
            <p:cNvSpPr/>
            <p:nvPr/>
          </p:nvSpPr>
          <p:spPr bwMode="auto">
            <a:xfrm>
              <a:off x="100800" y="3201120"/>
              <a:ext cx="821520" cy="3328200"/>
            </a:xfrm>
            <a:custGeom>
              <a:avLst/>
              <a:gdLst/>
              <a:ahLst/>
              <a:cxnLst/>
              <a:rect l="l" t="t" r="r" b="b"/>
              <a:pathLst>
                <a:path w="178" h="722" extrusionOk="0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5" name="CustomShape 7"/>
            <p:cNvSpPr/>
            <p:nvPr/>
          </p:nvSpPr>
          <p:spPr bwMode="auto">
            <a:xfrm>
              <a:off x="22320" y="228600"/>
              <a:ext cx="105840" cy="2927519"/>
            </a:xfrm>
            <a:custGeom>
              <a:avLst/>
              <a:gdLst/>
              <a:ahLst/>
              <a:cxnLst/>
              <a:rect l="l" t="t" r="r" b="b"/>
              <a:pathLst>
                <a:path w="23" h="635" extrusionOk="0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CustomShape 8"/>
            <p:cNvSpPr/>
            <p:nvPr/>
          </p:nvSpPr>
          <p:spPr bwMode="auto">
            <a:xfrm>
              <a:off x="78120" y="2944080"/>
              <a:ext cx="77760" cy="493560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7" name="CustomShape 9"/>
            <p:cNvSpPr/>
            <p:nvPr/>
          </p:nvSpPr>
          <p:spPr bwMode="auto">
            <a:xfrm>
              <a:off x="769680" y="5478840"/>
              <a:ext cx="189719" cy="1024560"/>
            </a:xfrm>
            <a:custGeom>
              <a:avLst/>
              <a:gdLst/>
              <a:ahLst/>
              <a:cxnLst/>
              <a:rect l="l" t="t" r="r" b="b"/>
              <a:pathLst>
                <a:path w="41" h="222" extrusionOk="0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CustomShape 10"/>
            <p:cNvSpPr/>
            <p:nvPr/>
          </p:nvSpPr>
          <p:spPr bwMode="auto">
            <a:xfrm>
              <a:off x="775440" y="1398960"/>
              <a:ext cx="2075759" cy="4047840"/>
            </a:xfrm>
            <a:custGeom>
              <a:avLst/>
              <a:gdLst/>
              <a:ahLst/>
              <a:cxnLst/>
              <a:rect l="l" t="t" r="r" b="b"/>
              <a:pathLst>
                <a:path w="450" h="878" extrusionOk="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79" name="CustomShape 11"/>
            <p:cNvSpPr/>
            <p:nvPr/>
          </p:nvSpPr>
          <p:spPr bwMode="auto">
            <a:xfrm>
              <a:off x="922680" y="6530039"/>
              <a:ext cx="161640" cy="336960"/>
            </a:xfrm>
            <a:custGeom>
              <a:avLst/>
              <a:gdLst/>
              <a:ahLst/>
              <a:cxnLst/>
              <a:rect l="l" t="t" r="r" b="b"/>
              <a:pathLst>
                <a:path w="35" h="73" extrusionOk="0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0" name="CustomShape 12"/>
            <p:cNvSpPr/>
            <p:nvPr/>
          </p:nvSpPr>
          <p:spPr bwMode="auto">
            <a:xfrm>
              <a:off x="769680" y="5359320"/>
              <a:ext cx="37080" cy="221400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1" name="CustomShape 13"/>
            <p:cNvSpPr/>
            <p:nvPr/>
          </p:nvSpPr>
          <p:spPr bwMode="auto">
            <a:xfrm>
              <a:off x="849960" y="6244560"/>
              <a:ext cx="238320" cy="622080"/>
            </a:xfrm>
            <a:custGeom>
              <a:avLst/>
              <a:gdLst/>
              <a:ahLst/>
              <a:cxnLst/>
              <a:rect l="l" t="t" r="r" b="b"/>
              <a:pathLst>
                <a:path w="52" h="135" extrusionOk="0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2" name="Group 14"/>
          <p:cNvGrpSpPr/>
          <p:nvPr/>
        </p:nvGrpSpPr>
        <p:grpSpPr bwMode="auto">
          <a:xfrm>
            <a:off x="27360" y="-720"/>
            <a:ext cx="2356200" cy="6853680"/>
            <a:chOff x="27360" y="-720"/>
            <a:chExt cx="2356200" cy="6853680"/>
          </a:xfrm>
        </p:grpSpPr>
        <p:sp>
          <p:nvSpPr>
            <p:cNvPr id="83" name="CustomShape 15"/>
            <p:cNvSpPr/>
            <p:nvPr/>
          </p:nvSpPr>
          <p:spPr bwMode="auto">
            <a:xfrm>
              <a:off x="27360" y="-720"/>
              <a:ext cx="493920" cy="4400640"/>
            </a:xfrm>
            <a:custGeom>
              <a:avLst/>
              <a:gdLst/>
              <a:ahLst/>
              <a:cxnLst/>
              <a:rect l="l" t="t" r="r" b="b"/>
              <a:pathLst>
                <a:path w="103" h="920" extrusionOk="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4" name="CustomShape 16"/>
            <p:cNvSpPr/>
            <p:nvPr/>
          </p:nvSpPr>
          <p:spPr bwMode="auto">
            <a:xfrm>
              <a:off x="550440" y="4316400"/>
              <a:ext cx="423000" cy="1580400"/>
            </a:xfrm>
            <a:custGeom>
              <a:avLst/>
              <a:gdLst/>
              <a:ahLst/>
              <a:cxnLst/>
              <a:rect l="l" t="t" r="r" b="b"/>
              <a:pathLst>
                <a:path w="88" h="330" extrusionOk="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5" name="CustomShape 17"/>
            <p:cNvSpPr/>
            <p:nvPr/>
          </p:nvSpPr>
          <p:spPr bwMode="auto">
            <a:xfrm>
              <a:off x="1006200" y="5862600"/>
              <a:ext cx="430560" cy="990360"/>
            </a:xfrm>
            <a:custGeom>
              <a:avLst/>
              <a:gdLst/>
              <a:ahLst/>
              <a:cxnLst/>
              <a:rect l="l" t="t" r="r" b="b"/>
              <a:pathLst>
                <a:path w="90" h="207" extrusionOk="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6" name="CustomShape 18"/>
            <p:cNvSpPr/>
            <p:nvPr/>
          </p:nvSpPr>
          <p:spPr bwMode="auto">
            <a:xfrm>
              <a:off x="521640" y="4364280"/>
              <a:ext cx="551520" cy="2235600"/>
            </a:xfrm>
            <a:custGeom>
              <a:avLst/>
              <a:gdLst/>
              <a:ahLst/>
              <a:cxnLst/>
              <a:rect l="l" t="t" r="r" b="b"/>
              <a:pathLst>
                <a:path w="115" h="467" extrusionOk="0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7" name="CustomShape 19"/>
            <p:cNvSpPr/>
            <p:nvPr/>
          </p:nvSpPr>
          <p:spPr bwMode="auto">
            <a:xfrm>
              <a:off x="468000" y="1289160"/>
              <a:ext cx="173880" cy="3026880"/>
            </a:xfrm>
            <a:custGeom>
              <a:avLst/>
              <a:gdLst/>
              <a:ahLst/>
              <a:cxnLst/>
              <a:rect l="l" t="t" r="r" b="b"/>
              <a:pathLst>
                <a:path w="36" h="633" extrusionOk="0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8" name="CustomShape 20"/>
            <p:cNvSpPr/>
            <p:nvPr/>
          </p:nvSpPr>
          <p:spPr bwMode="auto">
            <a:xfrm>
              <a:off x="1111680" y="6571440"/>
              <a:ext cx="133920" cy="281160"/>
            </a:xfrm>
            <a:custGeom>
              <a:avLst/>
              <a:gdLst/>
              <a:ahLst/>
              <a:cxnLst/>
              <a:rect l="l" t="t" r="r" b="b"/>
              <a:pathLst>
                <a:path w="28" h="59" extrusionOk="0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89" name="CustomShape 21"/>
            <p:cNvSpPr/>
            <p:nvPr/>
          </p:nvSpPr>
          <p:spPr bwMode="auto">
            <a:xfrm>
              <a:off x="502560" y="4107600"/>
              <a:ext cx="82080" cy="511200"/>
            </a:xfrm>
            <a:custGeom>
              <a:avLst/>
              <a:gdLst/>
              <a:ahLst/>
              <a:cxnLst/>
              <a:rect l="l" t="t" r="r" b="b"/>
              <a:pathLst>
                <a:path w="17" h="107" extrusionOk="0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90" name="CustomShape 22"/>
            <p:cNvSpPr/>
            <p:nvPr/>
          </p:nvSpPr>
          <p:spPr bwMode="auto">
            <a:xfrm>
              <a:off x="973800" y="3145680"/>
              <a:ext cx="1409759" cy="2716560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91" name="CustomShape 23"/>
            <p:cNvSpPr/>
            <p:nvPr/>
          </p:nvSpPr>
          <p:spPr bwMode="auto">
            <a:xfrm>
              <a:off x="1073520" y="6600240"/>
              <a:ext cx="120240" cy="252719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92" name="CustomShape 24"/>
            <p:cNvSpPr/>
            <p:nvPr/>
          </p:nvSpPr>
          <p:spPr bwMode="auto">
            <a:xfrm>
              <a:off x="973800" y="5897160"/>
              <a:ext cx="137520" cy="673920"/>
            </a:xfrm>
            <a:custGeom>
              <a:avLst/>
              <a:gdLst/>
              <a:ahLst/>
              <a:cxnLst/>
              <a:rect l="l" t="t" r="r" b="b"/>
              <a:pathLst>
                <a:path w="29" h="141" extrusionOk="0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93" name="CustomShape 25"/>
            <p:cNvSpPr/>
            <p:nvPr/>
          </p:nvSpPr>
          <p:spPr bwMode="auto">
            <a:xfrm>
              <a:off x="973800" y="5772600"/>
              <a:ext cx="37800" cy="227520"/>
            </a:xfrm>
            <a:custGeom>
              <a:avLst/>
              <a:gdLst/>
              <a:ahLst/>
              <a:cxnLst/>
              <a:rect l="l" t="t" r="r" b="b"/>
              <a:pathLst>
                <a:path w="8" h="48" extrusionOk="0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  <p:sp>
          <p:nvSpPr>
            <p:cNvPr id="94" name="CustomShape 26"/>
            <p:cNvSpPr/>
            <p:nvPr/>
          </p:nvSpPr>
          <p:spPr bwMode="auto">
            <a:xfrm>
              <a:off x="1006200" y="6322680"/>
              <a:ext cx="210240" cy="530280"/>
            </a:xfrm>
            <a:custGeom>
              <a:avLst/>
              <a:gdLst/>
              <a:ahLst/>
              <a:cxnLst/>
              <a:rect l="l" t="t" r="r" b="b"/>
              <a:pathLst>
                <a:path w="44" h="111" extrusionOk="0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5" name="CustomShape 27"/>
          <p:cNvSpPr/>
          <p:nvPr/>
        </p:nvSpPr>
        <p:spPr bwMode="auto">
          <a:xfrm>
            <a:off x="0" y="0"/>
            <a:ext cx="182520" cy="685764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st="25560" dir="54000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6" name="PlaceHolder 28"/>
          <p:cNvSpPr>
            <a:spLocks noGrp="1"/>
          </p:cNvSpPr>
          <p:nvPr>
            <p:ph type="dt"/>
          </p:nvPr>
        </p:nvSpPr>
        <p:spPr bwMode="auto">
          <a:xfrm>
            <a:off x="10361520" y="6130440"/>
            <a:ext cx="1145880" cy="370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F517EE2F-07FF-494D-B5D9-A6D2A028D6EF}" type="datetime1">
              <a:rPr lang="fr-FR" sz="900" b="0" strike="noStrike" spc="-1">
                <a:solidFill>
                  <a:srgbClr val="8B8B8B"/>
                </a:solidFill>
                <a:latin typeface="Century Gothic"/>
              </a:rPr>
              <a:t>07/10/2026</a:t>
            </a:fld>
            <a:endParaRPr lang="fr-FR" sz="900" b="0" strike="noStrike" spc="-1">
              <a:latin typeface="Times New Roman"/>
            </a:endParaRPr>
          </a:p>
        </p:txBody>
      </p:sp>
      <p:sp>
        <p:nvSpPr>
          <p:cNvPr id="97" name="PlaceHolder 29"/>
          <p:cNvSpPr>
            <a:spLocks noGrp="1"/>
          </p:cNvSpPr>
          <p:nvPr>
            <p:ph type="ftr"/>
          </p:nvPr>
        </p:nvSpPr>
        <p:spPr bwMode="auto">
          <a:xfrm>
            <a:off x="2589120" y="6135840"/>
            <a:ext cx="76197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fr-FR" sz="900" b="0" strike="noStrike" spc="-1">
                <a:solidFill>
                  <a:srgbClr val="8B8B8B"/>
                </a:solidFill>
                <a:latin typeface="Century Gothic"/>
              </a:rPr>
              <a:t>Collège Claude Monet</a:t>
            </a:r>
            <a:endParaRPr lang="fr-FR" sz="900" b="0" strike="noStrike" spc="-1">
              <a:latin typeface="Times New Roman"/>
            </a:endParaRPr>
          </a:p>
        </p:txBody>
      </p:sp>
      <p:sp>
        <p:nvSpPr>
          <p:cNvPr id="98" name="CustomShape 30"/>
          <p:cNvSpPr/>
          <p:nvPr/>
        </p:nvSpPr>
        <p:spPr bwMode="auto">
          <a:xfrm flipV="1">
            <a:off x="-3960" y="713879"/>
            <a:ext cx="1588320" cy="506880"/>
          </a:xfrm>
          <a:custGeom>
            <a:avLst/>
            <a:gdLst/>
            <a:ahLst/>
            <a:cxnLst/>
            <a:rect l="l" t="t" r="r" b="b"/>
            <a:pathLst>
              <a:path w="9248" h="10000" extrusionOk="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99" name="PlaceHolder 31"/>
          <p:cNvSpPr>
            <a:spLocks noGrp="1"/>
          </p:cNvSpPr>
          <p:nvPr>
            <p:ph type="sldNum"/>
          </p:nvPr>
        </p:nvSpPr>
        <p:spPr bwMode="auto">
          <a:xfrm>
            <a:off x="531720" y="787680"/>
            <a:ext cx="77940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  <a:defRPr/>
            </a:pPr>
            <a:fld id="{7CB15BBA-D926-4C9B-92C8-BC5240F9DBCC}" type="slidenum">
              <a:rPr lang="fr-FR" sz="2000" b="0" strike="noStrike" spc="-1">
                <a:solidFill>
                  <a:srgbClr val="FEFFFF"/>
                </a:solidFill>
                <a:latin typeface="Century Gothic"/>
              </a:rPr>
              <a:t>‹N°›</a:t>
            </a:fld>
            <a:endParaRPr lang="fr-FR" sz="2000" b="0" strike="noStrike" spc="-1">
              <a:latin typeface="Times New Roman"/>
            </a:endParaRPr>
          </a:p>
        </p:txBody>
      </p:sp>
      <p:sp>
        <p:nvSpPr>
          <p:cNvPr id="100" name="PlaceHolder 32"/>
          <p:cNvSpPr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defRPr/>
            </a:pPr>
            <a:r>
              <a:rPr lang="fr-FR" sz="1800" b="0" strike="noStrike" spc="-1">
                <a:solidFill>
                  <a:srgbClr val="000000"/>
                </a:solidFill>
                <a:latin typeface="Century Gothic"/>
              </a:rPr>
              <a:t>Cliquez pour éditer le format du texte-titre</a:t>
            </a:r>
            <a:endParaRPr/>
          </a:p>
        </p:txBody>
      </p:sp>
      <p:sp>
        <p:nvSpPr>
          <p:cNvPr id="101" name="PlaceHolder 33"/>
          <p:cNvSpPr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solidFill>
                  <a:srgbClr val="404040"/>
                </a:solidFill>
                <a:latin typeface="Century Gothic"/>
              </a:rPr>
              <a:t>Cliquez pour éditer le format du plan de texte</a:t>
            </a:r>
            <a:endParaRPr/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fr-FR" sz="1400" b="0" strike="noStrike" spc="-1">
                <a:solidFill>
                  <a:srgbClr val="404040"/>
                </a:solidFill>
                <a:latin typeface="Century Gothic"/>
              </a:rPr>
              <a:t>Second niveau de plan</a:t>
            </a:r>
            <a:endParaRPr/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200" b="0" strike="noStrike" spc="-1">
                <a:solidFill>
                  <a:srgbClr val="404040"/>
                </a:solidFill>
                <a:latin typeface="Century Gothic"/>
              </a:rPr>
              <a:t>Troisième niveau de plan</a:t>
            </a:r>
            <a:endParaRPr/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fr-FR" sz="1200" b="0" strike="noStrike" spc="-1">
                <a:solidFill>
                  <a:srgbClr val="404040"/>
                </a:solidFill>
                <a:latin typeface="Century Gothic"/>
              </a:rPr>
              <a:t>Quatrième niveau de plan</a:t>
            </a:r>
            <a:endParaRPr/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000" b="0" strike="noStrike" spc="-1">
                <a:solidFill>
                  <a:srgbClr val="404040"/>
                </a:solidFill>
                <a:latin typeface="Century Gothic"/>
              </a:rPr>
              <a:t>Cinquième niveau de plan</a:t>
            </a:r>
            <a:endParaRPr/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000" b="0" strike="noStrike" spc="-1">
                <a:solidFill>
                  <a:srgbClr val="404040"/>
                </a:solidFill>
                <a:latin typeface="Century Gothic"/>
              </a:rPr>
              <a:t>Sixième niveau de plan</a:t>
            </a:r>
            <a:endParaRPr/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000" b="0" strike="noStrike" spc="-1">
                <a:solidFill>
                  <a:srgbClr val="404040"/>
                </a:solidFill>
                <a:latin typeface="Century Gothic"/>
              </a:rPr>
              <a:t>Septième niveau de plan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 bwMode="auto">
          <a:xfrm>
            <a:off x="2847599" y="2406240"/>
            <a:ext cx="6681239" cy="47135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2500" b="0" strike="noStrike" spc="-1">
                <a:solidFill>
                  <a:srgbClr val="000000"/>
                </a:solidFill>
                <a:latin typeface="Arial"/>
              </a:rPr>
              <a:t>LUNDI 22 SEPTEMBRE 2025</a:t>
            </a:r>
            <a:endParaRPr lang="fr-FR" sz="2500" b="0" strike="noStrike" spc="-1"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 bwMode="auto">
          <a:xfrm>
            <a:off x="720000" y="180000"/>
            <a:ext cx="11185920" cy="185508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47" name="CustomShape 3"/>
          <p:cNvSpPr/>
          <p:nvPr/>
        </p:nvSpPr>
        <p:spPr bwMode="auto">
          <a:xfrm>
            <a:off x="893520" y="384480"/>
            <a:ext cx="10839240" cy="14310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Bienvenue à la </a:t>
            </a:r>
            <a:endParaRPr lang="fr-FR" sz="44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Réunion des parents de 4</a:t>
            </a:r>
            <a:r>
              <a:rPr lang="fr-FR" sz="4400" b="0" strike="noStrike" spc="-1" baseline="30000">
                <a:solidFill>
                  <a:srgbClr val="000000"/>
                </a:solidFill>
                <a:latin typeface="Arial"/>
              </a:rPr>
              <a:t>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48" name="CustomShape 4"/>
          <p:cNvSpPr/>
          <p:nvPr/>
        </p:nvSpPr>
        <p:spPr bwMode="auto">
          <a:xfrm>
            <a:off x="3608311" y="3244320"/>
            <a:ext cx="5093936" cy="4756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2500" b="0" strike="noStrike" spc="-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(Numéro de téléphone du collège :</a:t>
            </a:r>
            <a:endParaRPr sz="2500" b="0" strike="noStrike" spc="-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" name="CustomShape 2"/>
          <p:cNvSpPr/>
          <p:nvPr/>
        </p:nvSpPr>
        <p:spPr bwMode="auto">
          <a:xfrm>
            <a:off x="720000" y="180000"/>
            <a:ext cx="11185920" cy="1177298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47" name="CustomShape 3"/>
          <p:cNvSpPr/>
          <p:nvPr/>
        </p:nvSpPr>
        <p:spPr bwMode="auto">
          <a:xfrm>
            <a:off x="893520" y="384480"/>
            <a:ext cx="10839240" cy="76798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latin typeface="Arial"/>
              </a:rPr>
              <a:t>Émargement et documents</a:t>
            </a:r>
          </a:p>
        </p:txBody>
      </p:sp>
      <p:sp>
        <p:nvSpPr>
          <p:cNvPr id="2050" name="AutoShape 2" descr="https://messagerie.ac-versailles.fr/iwc/svc/wmap/attach/2939344521234283412.jpg?token=A1YmcJCrQi&amp;mbox=INBOX&amp;uid=7901&amp;number=4&amp;type=image&amp;subtype=jpeg&amp;pi=mail_attachment&amp;process=html%2Cjs%2Clink%2Ctarget%2Cbinhe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pic>
        <p:nvPicPr>
          <p:cNvPr id="8" name="Image 7" descr="2939344521234283412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38150" y="1643050"/>
            <a:ext cx="9351455" cy="44291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 bwMode="auto">
          <a:xfrm>
            <a:off x="720000" y="165240"/>
            <a:ext cx="11185920" cy="135468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51" name="CustomShape 2"/>
          <p:cNvSpPr/>
          <p:nvPr/>
        </p:nvSpPr>
        <p:spPr bwMode="auto">
          <a:xfrm>
            <a:off x="893520" y="196560"/>
            <a:ext cx="10840679" cy="130955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000" b="1" strike="noStrike" spc="-1" dirty="0">
                <a:solidFill>
                  <a:srgbClr val="000000"/>
                </a:solidFill>
                <a:latin typeface="Arial"/>
              </a:rPr>
              <a:t>L’équipe du collège _____________</a:t>
            </a:r>
            <a:endParaRPr lang="fr-FR" sz="4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fr-FR" sz="4000" b="1" strike="noStrike" spc="-1" dirty="0">
                <a:solidFill>
                  <a:srgbClr val="000000"/>
                </a:solidFill>
                <a:latin typeface="Arial"/>
              </a:rPr>
              <a:t>2025-2026</a:t>
            </a:r>
            <a:endParaRPr lang="fr-FR" sz="4000" b="0" strike="noStrike" spc="-1" dirty="0">
              <a:latin typeface="Arial"/>
            </a:endParaRPr>
          </a:p>
        </p:txBody>
      </p:sp>
      <p:sp>
        <p:nvSpPr>
          <p:cNvPr id="152" name="CustomShape 3"/>
          <p:cNvSpPr/>
          <p:nvPr/>
        </p:nvSpPr>
        <p:spPr bwMode="auto">
          <a:xfrm>
            <a:off x="1664640" y="1520280"/>
            <a:ext cx="10161359" cy="511955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Principale du collège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Principale adjointe du collège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Secrétaire de direction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Secr</a:t>
            </a:r>
            <a:r>
              <a:rPr lang="fr-FR" sz="2200" spc="-1" dirty="0">
                <a:solidFill>
                  <a:srgbClr val="000000"/>
                </a:solidFill>
                <a:latin typeface="Arial"/>
              </a:rPr>
              <a:t>étaire générale</a:t>
            </a: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Secrétaire d’intendance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CPE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L'infirmière : ________________et Médecin scolaire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L'assistante sociale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Psychologue éducation nationale :</a:t>
            </a:r>
            <a:endParaRPr lang="fr-FR" sz="2200" b="0" strike="noStrike" spc="-1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0" strike="noStrike" spc="-1" dirty="0">
                <a:solidFill>
                  <a:srgbClr val="000000"/>
                </a:solidFill>
                <a:latin typeface="Arial"/>
              </a:rPr>
              <a:t>Professeure principale des 401 :</a:t>
            </a:r>
            <a:endParaRPr lang="fr-FR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55" name="CustomShape 2"/>
          <p:cNvSpPr/>
          <p:nvPr/>
        </p:nvSpPr>
        <p:spPr bwMode="auto">
          <a:xfrm>
            <a:off x="893520" y="196560"/>
            <a:ext cx="10839959" cy="76091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1" strike="noStrike" spc="-1">
                <a:solidFill>
                  <a:srgbClr val="000000"/>
                </a:solidFill>
                <a:latin typeface="Arial"/>
              </a:rPr>
              <a:t>Professeurs de la 401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 bwMode="auto">
          <a:xfrm>
            <a:off x="1681920" y="1130400"/>
            <a:ext cx="10050480" cy="55652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2500" lnSpcReduction="16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Français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Mathématiques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Histoire-Géographie et EMC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Anglais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Espagnol :</a:t>
            </a:r>
            <a:endParaRPr dirty="0"/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pc="-1" dirty="0" err="1">
                <a:solidFill>
                  <a:srgbClr val="000000"/>
                </a:solidFill>
                <a:latin typeface="Arial"/>
              </a:rPr>
              <a:t>Alllemand</a:t>
            </a:r>
            <a:r>
              <a:rPr lang="fr-FR" sz="2000" b="1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fr-FR" sz="2000" spc="-1" dirty="0">
                <a:solidFill>
                  <a:srgbClr val="000000"/>
                </a:solidFill>
                <a:latin typeface="Arial"/>
              </a:rPr>
              <a:t>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S.V.T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Physique-Chimie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Technologie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E.P.S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Arts plastiques :</a:t>
            </a:r>
            <a:endParaRPr lang="fr-FR" sz="20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Education musicale</a:t>
            </a:r>
            <a:endParaRPr dirty="0"/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pc="-1" dirty="0">
                <a:solidFill>
                  <a:srgbClr val="000000"/>
                </a:solidFill>
                <a:latin typeface="Arial"/>
              </a:rPr>
              <a:t>LCA </a:t>
            </a:r>
            <a:r>
              <a:rPr lang="fr-FR" sz="2000" spc="-1" dirty="0">
                <a:solidFill>
                  <a:srgbClr val="000000"/>
                </a:solidFill>
                <a:latin typeface="Arial"/>
              </a:rPr>
              <a:t>:</a:t>
            </a:r>
            <a:endParaRPr dirty="0"/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LCE</a:t>
            </a:r>
            <a:r>
              <a:rPr lang="fr-FR" sz="2000" b="0" strike="noStrike" spc="-1" dirty="0">
                <a:solidFill>
                  <a:srgbClr val="000000"/>
                </a:solidFill>
                <a:latin typeface="Arial"/>
              </a:rPr>
              <a:t> :</a:t>
            </a:r>
            <a:endParaRPr dirty="0"/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Font typeface="Arial"/>
              <a:buChar char="•"/>
              <a:defRPr/>
            </a:pPr>
            <a:r>
              <a:rPr lang="fr-FR" sz="2000" b="1" spc="-1" dirty="0">
                <a:solidFill>
                  <a:srgbClr val="000000"/>
                </a:solidFill>
                <a:latin typeface="Arial"/>
              </a:rPr>
              <a:t>Classe Médias </a:t>
            </a:r>
            <a:r>
              <a:rPr lang="fr-FR" sz="2000" spc="-1" dirty="0">
                <a:solidFill>
                  <a:srgbClr val="000000"/>
                </a:solidFill>
                <a:latin typeface="Arial"/>
              </a:rPr>
              <a:t>: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defRPr/>
            </a:pP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59" name="CustomShape 2"/>
          <p:cNvSpPr/>
          <p:nvPr/>
        </p:nvSpPr>
        <p:spPr bwMode="auto">
          <a:xfrm>
            <a:off x="893520" y="196560"/>
            <a:ext cx="1083924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Le rôle du professeur principal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 bwMode="auto">
          <a:xfrm>
            <a:off x="1321560" y="1254240"/>
            <a:ext cx="9960480" cy="52012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>
            <a:noAutofit/>
          </a:bodyPr>
          <a:lstStyle/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3200" b="1" strike="noStrike" spc="-1">
                <a:solidFill>
                  <a:srgbClr val="000000"/>
                </a:solidFill>
                <a:latin typeface="Arial"/>
              </a:rPr>
              <a:t>Suivi individualisé des élèves de la classe + global de la classe</a:t>
            </a: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 : élection des délégués, préparation des conseils de classe, etc.</a:t>
            </a:r>
            <a:endParaRPr lang="fr-F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01"/>
              </a:spcBef>
              <a:defRPr/>
            </a:pPr>
            <a:endParaRPr lang="fr-FR" sz="32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3200" b="1" strike="noStrike" spc="-1">
                <a:solidFill>
                  <a:srgbClr val="000000"/>
                </a:solidFill>
                <a:latin typeface="Arial"/>
              </a:rPr>
              <a:t>Interlocuteur privilégié</a:t>
            </a: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 des familles de la classe.</a:t>
            </a:r>
            <a:endParaRPr lang="fr-FR" sz="32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01"/>
              </a:spcBef>
              <a:defRPr/>
            </a:pPr>
            <a:endParaRPr lang="fr-FR" sz="32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3200" b="1" strike="noStrike" spc="-1">
                <a:solidFill>
                  <a:srgbClr val="000000"/>
                </a:solidFill>
                <a:latin typeface="Arial"/>
              </a:rPr>
              <a:t>Rencontres individuelles avec les  parents</a:t>
            </a: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 (pour le bilan du conseil de classe entre autres)</a:t>
            </a:r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63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Ce que l’on attend des élèves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64" name="CustomShape 3"/>
          <p:cNvSpPr/>
          <p:nvPr/>
        </p:nvSpPr>
        <p:spPr bwMode="auto">
          <a:xfrm>
            <a:off x="1707840" y="1198080"/>
            <a:ext cx="10751760" cy="5028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Respect (adultes, camarades, matériel, consignes)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Travail (noter tout ce qui est demandé et le faire, leçons, devoirs…)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Rattraper les absences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Prise progressive d’autonomie et de responsabilité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Solliciter l’adulte en cas de besoin</a:t>
            </a:r>
            <a:endParaRPr lang="fr-F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67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Les outils de communication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68" name="CustomShape 3"/>
          <p:cNvSpPr/>
          <p:nvPr/>
        </p:nvSpPr>
        <p:spPr bwMode="auto">
          <a:xfrm>
            <a:off x="1761480" y="1101600"/>
            <a:ext cx="10144440" cy="4430528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Le carnet de liaison</a:t>
            </a:r>
            <a:endParaRPr lang="fr-FR" sz="2400" b="0" strike="noStrike" spc="-1">
              <a:latin typeface="Arial"/>
            </a:endParaRPr>
          </a:p>
          <a:p>
            <a:pPr marL="343080" indent="-342720">
              <a:lnSpc>
                <a:spcPct val="2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L’agenda</a:t>
            </a:r>
            <a:endParaRPr lang="fr-FR" sz="2400" b="0" strike="noStrike" spc="-1">
              <a:latin typeface="Arial"/>
            </a:endParaRPr>
          </a:p>
          <a:p>
            <a:pPr marL="343080" indent="-342720">
              <a:lnSpc>
                <a:spcPct val="2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PRONOTE (espace numérique de travail)</a:t>
            </a:r>
            <a:endParaRPr lang="fr-FR" sz="2400" b="0" strike="noStrike" spc="-1">
              <a:latin typeface="Arial"/>
            </a:endParaRPr>
          </a:p>
          <a:p>
            <a:pPr marL="343080" indent="-342720">
              <a:lnSpc>
                <a:spcPct val="2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Le bulletin</a:t>
            </a:r>
            <a:endParaRPr lang="fr-FR" sz="2400" b="0" strike="noStrike" spc="-1">
              <a:latin typeface="Arial"/>
            </a:endParaRPr>
          </a:p>
          <a:p>
            <a:pPr marL="343080" indent="-342720">
              <a:lnSpc>
                <a:spcPct val="2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Les réunions parents-professeurs</a:t>
            </a:r>
            <a:endParaRPr lang="fr-FR" sz="2400" b="0" strike="noStrike" spc="-1">
              <a:latin typeface="Arial"/>
            </a:endParaRPr>
          </a:p>
          <a:p>
            <a:pPr marL="343080" indent="-342720">
              <a:lnSpc>
                <a:spcPct val="200000"/>
              </a:lnSpc>
              <a:buClr>
                <a:srgbClr val="000000"/>
              </a:buClr>
              <a:buFont typeface="Arial"/>
              <a:buChar char="•"/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Les rendez-vous si nécessaire</a:t>
            </a:r>
            <a:endParaRPr lang="fr-FR" sz="2400" b="0" strike="noStrike" spc="-1">
              <a:latin typeface="Arial"/>
            </a:endParaRPr>
          </a:p>
        </p:txBody>
      </p:sp>
      <p:pic>
        <p:nvPicPr>
          <p:cNvPr id="9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595670" y="1857364"/>
            <a:ext cx="769446" cy="769446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953387" y="2153845"/>
            <a:ext cx="952497" cy="94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49184930" name="Image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973591" y="984926"/>
            <a:ext cx="592930" cy="8724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73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PRONOTE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74" name="CustomShape 3"/>
          <p:cNvSpPr/>
          <p:nvPr/>
        </p:nvSpPr>
        <p:spPr bwMode="auto">
          <a:xfrm>
            <a:off x="997200" y="1260720"/>
            <a:ext cx="11512800" cy="49888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Accès aux </a:t>
            </a:r>
            <a:r>
              <a:rPr lang="fr-FR" sz="2800" b="1" strike="noStrike" spc="-1">
                <a:solidFill>
                  <a:srgbClr val="000000"/>
                </a:solidFill>
                <a:latin typeface="Arial"/>
              </a:rPr>
              <a:t>informations générales</a:t>
            </a:r>
            <a:endParaRPr lang="fr-FR" sz="2800" b="0" strike="noStrike" spc="-1">
              <a:latin typeface="Arial"/>
            </a:endParaRPr>
          </a:p>
          <a:p>
            <a:pPr marL="343080" indent="-342720" algn="just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2800" b="1" strike="noStrike" spc="-1">
                <a:solidFill>
                  <a:srgbClr val="000000"/>
                </a:solidFill>
                <a:latin typeface="Arial"/>
              </a:rPr>
              <a:t>Messagerie personnelle</a:t>
            </a: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 pour joindre et recevoir les mails </a:t>
            </a:r>
            <a:endParaRPr lang="fr-FR" sz="28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001"/>
              </a:spcBef>
              <a:defRPr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de l'équipe du collège.</a:t>
            </a:r>
            <a:endParaRPr lang="fr-FR" sz="28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2800" b="1" strike="noStrike" spc="-1">
                <a:solidFill>
                  <a:srgbClr val="000000"/>
                </a:solidFill>
                <a:latin typeface="Arial"/>
              </a:rPr>
              <a:t>Suivi de la scolarité :</a:t>
            </a:r>
            <a:endParaRPr lang="fr-FR" sz="2800" b="0" strike="noStrike" spc="-1">
              <a:latin typeface="Arial"/>
            </a:endParaRPr>
          </a:p>
          <a:p>
            <a:pPr marL="800280">
              <a:lnSpc>
                <a:spcPct val="100000"/>
              </a:lnSpc>
              <a:spcBef>
                <a:spcPts val="1001"/>
              </a:spcBef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- </a:t>
            </a: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contenus des cours et travail à faire</a:t>
            </a:r>
            <a:endParaRPr lang="fr-FR" sz="2800" b="0" strike="noStrike" spc="-1">
              <a:latin typeface="Arial"/>
            </a:endParaRPr>
          </a:p>
          <a:p>
            <a:pPr marL="800280">
              <a:lnSpc>
                <a:spcPct val="100000"/>
              </a:lnSpc>
              <a:spcBef>
                <a:spcPts val="1001"/>
              </a:spcBef>
              <a:defRPr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- résultats</a:t>
            </a:r>
            <a:endParaRPr lang="fr-FR" sz="2800" b="0" strike="noStrike" spc="-1">
              <a:latin typeface="Arial"/>
            </a:endParaRPr>
          </a:p>
          <a:p>
            <a:pPr marL="800280">
              <a:lnSpc>
                <a:spcPct val="100000"/>
              </a:lnSpc>
              <a:spcBef>
                <a:spcPts val="1001"/>
              </a:spcBef>
              <a:defRPr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- absences et retards</a:t>
            </a:r>
            <a:endParaRPr lang="fr-FR" sz="2800" b="0" strike="noStrike" spc="-1">
              <a:latin typeface="Arial"/>
            </a:endParaRPr>
          </a:p>
          <a:p>
            <a:pPr marL="800280">
              <a:lnSpc>
                <a:spcPct val="100000"/>
              </a:lnSpc>
              <a:spcBef>
                <a:spcPts val="1001"/>
              </a:spcBef>
              <a:defRPr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- emploi du temps et ses modifications</a:t>
            </a:r>
            <a:endParaRPr lang="fr-FR" sz="2800" b="0" strike="noStrike" spc="-1">
              <a:latin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1096660" y="0"/>
            <a:ext cx="1095340" cy="108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85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Le carnet de correspondance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86" name="CustomShape 3"/>
          <p:cNvSpPr/>
          <p:nvPr/>
        </p:nvSpPr>
        <p:spPr bwMode="auto">
          <a:xfrm>
            <a:off x="1416600" y="1119960"/>
            <a:ext cx="10327680" cy="51152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1" strike="noStrike" spc="-1">
                <a:solidFill>
                  <a:srgbClr val="000000"/>
                </a:solidFill>
                <a:latin typeface="Arial"/>
              </a:rPr>
              <a:t>Régulariser les absences</a:t>
            </a:r>
            <a:r>
              <a:rPr lang="fr-FR" sz="2200" b="0" strike="noStrike" spc="-1">
                <a:solidFill>
                  <a:srgbClr val="000000"/>
                </a:solidFill>
                <a:latin typeface="Arial"/>
              </a:rPr>
              <a:t> (signaler une absence en contactant le collège 		+ billet d'absence dans le carnet de liaison)</a:t>
            </a:r>
            <a:endParaRPr lang="fr-FR" sz="2200" b="0" strike="noStrike" spc="-1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1" strike="noStrike" spc="-1">
                <a:solidFill>
                  <a:srgbClr val="000000"/>
                </a:solidFill>
                <a:latin typeface="Arial"/>
              </a:rPr>
              <a:t>Communiquer avec les professeurs</a:t>
            </a:r>
            <a:endParaRPr lang="fr-FR" sz="2200" b="0" strike="noStrike" spc="-1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200" b="1" strike="noStrike" spc="-1">
                <a:solidFill>
                  <a:srgbClr val="000000"/>
                </a:solidFill>
                <a:latin typeface="Arial"/>
              </a:rPr>
              <a:t>Prendre connaissance des informations </a:t>
            </a:r>
            <a:r>
              <a:rPr lang="fr-FR" sz="2200" b="0" strike="noStrike" spc="-1">
                <a:solidFill>
                  <a:srgbClr val="000000"/>
                </a:solidFill>
                <a:latin typeface="Arial"/>
              </a:rPr>
              <a:t>qui y sont régulièrement notées.</a:t>
            </a:r>
            <a:endParaRPr lang="fr-FR" sz="2200" b="0" strike="noStrike" spc="-1">
              <a:latin typeface="Arial"/>
            </a:endParaRPr>
          </a:p>
          <a:p>
            <a:pPr marL="914400">
              <a:lnSpc>
                <a:spcPct val="150000"/>
              </a:lnSpc>
              <a:defRPr/>
            </a:pPr>
            <a:r>
              <a:rPr lang="fr-FR" sz="2200" b="0" strike="noStrike" spc="-1">
                <a:solidFill>
                  <a:srgbClr val="000000"/>
                </a:solidFill>
                <a:latin typeface="Arial"/>
              </a:rPr>
              <a:t>- observations travail et discipline (oubli de matériel, etc)</a:t>
            </a:r>
            <a:endParaRPr lang="fr-FR" sz="2200" b="0" strike="noStrike" spc="-1">
              <a:latin typeface="Arial"/>
            </a:endParaRPr>
          </a:p>
          <a:p>
            <a:pPr marL="914400">
              <a:lnSpc>
                <a:spcPct val="150000"/>
              </a:lnSpc>
              <a:defRPr/>
            </a:pPr>
            <a:r>
              <a:rPr lang="fr-FR" sz="2200" b="0" strike="noStrike" spc="-1">
                <a:solidFill>
                  <a:srgbClr val="000000"/>
                </a:solidFill>
                <a:latin typeface="Arial"/>
              </a:rPr>
              <a:t>- observations mérite ou progrès</a:t>
            </a:r>
            <a:endParaRPr lang="fr-FR" sz="2200" b="0" strike="noStrike" spc="-1">
              <a:latin typeface="Arial"/>
            </a:endParaRPr>
          </a:p>
          <a:p>
            <a:pPr marL="914400">
              <a:lnSpc>
                <a:spcPct val="150000"/>
              </a:lnSpc>
              <a:defRPr/>
            </a:pPr>
            <a:r>
              <a:rPr lang="fr-FR" sz="2200" b="0" strike="noStrike" spc="-1">
                <a:solidFill>
                  <a:srgbClr val="000000"/>
                </a:solidFill>
                <a:latin typeface="Arial"/>
              </a:rPr>
              <a:t>- demandes de RDV (bien vérifier que le professeur l'a signée -&gt; il arrive souvent que les élèves oublient de le montrer)</a:t>
            </a:r>
            <a:endParaRPr lang="fr-FR" sz="2200" b="0" strike="noStrike" spc="-1">
              <a:latin typeface="Arial"/>
            </a:endParaRPr>
          </a:p>
          <a:p>
            <a:pPr marL="914400">
              <a:lnSpc>
                <a:spcPct val="150000"/>
              </a:lnSpc>
              <a:defRPr/>
            </a:pPr>
            <a:r>
              <a:rPr lang="fr-FR" sz="2200" b="0" strike="noStrike" spc="-1">
                <a:solidFill>
                  <a:srgbClr val="000000"/>
                </a:solidFill>
                <a:latin typeface="Arial"/>
              </a:rPr>
              <a:t>- informations diverses</a:t>
            </a:r>
            <a:endParaRPr lang="fr-FR" sz="2200" b="0" strike="noStrike" spc="-1">
              <a:latin typeface="Arial"/>
            </a:endParaRPr>
          </a:p>
          <a:p>
            <a:pPr marL="914400">
              <a:lnSpc>
                <a:spcPct val="150000"/>
              </a:lnSpc>
              <a:defRPr/>
            </a:pPr>
            <a:r>
              <a:rPr lang="fr-FR" sz="2200" b="0" strike="noStrike" spc="-1">
                <a:solidFill>
                  <a:srgbClr val="000000"/>
                </a:solidFill>
                <a:latin typeface="Arial"/>
              </a:rPr>
              <a:t>- retenues</a:t>
            </a:r>
            <a:endParaRPr lang="fr-FR" sz="2200" b="0" strike="noStrike" spc="-1">
              <a:latin typeface="Arial"/>
            </a:endParaRPr>
          </a:p>
        </p:txBody>
      </p:sp>
      <p:pic>
        <p:nvPicPr>
          <p:cNvPr id="2093853705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56017" y="0"/>
            <a:ext cx="1135981" cy="16714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90" name="CustomShape 2"/>
          <p:cNvSpPr/>
          <p:nvPr/>
        </p:nvSpPr>
        <p:spPr bwMode="auto">
          <a:xfrm>
            <a:off x="893520" y="196560"/>
            <a:ext cx="1083924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Le calendrier annuel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91" name="CustomShape 3"/>
          <p:cNvSpPr/>
          <p:nvPr/>
        </p:nvSpPr>
        <p:spPr bwMode="auto">
          <a:xfrm>
            <a:off x="1610280" y="1467000"/>
            <a:ext cx="10122480" cy="382751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>
            <a:normAutofit fontScale="950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Année organisée en </a:t>
            </a:r>
            <a:r>
              <a:rPr lang="fr-FR" sz="3200" b="1" strike="noStrike" spc="-1">
                <a:solidFill>
                  <a:srgbClr val="000000"/>
                </a:solidFill>
                <a:latin typeface="Arial"/>
              </a:rPr>
              <a:t>2 semestres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defRPr/>
            </a:pPr>
            <a:endParaRPr lang="fr-FR" sz="3200" b="0" strike="noStrike" spc="-1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Date à noter si pas de changement…</a:t>
            </a:r>
            <a:endParaRPr lang="fr-FR" sz="32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defRPr/>
            </a:pPr>
            <a:endParaRPr lang="fr-FR" sz="3200" b="0" strike="noStrike" spc="-1">
              <a:latin typeface="Arial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3000" b="1" strike="noStrike" spc="-1">
                <a:solidFill>
                  <a:srgbClr val="000000"/>
                </a:solidFill>
                <a:latin typeface="Arial"/>
              </a:rPr>
              <a:t>Lundi 10 novembre : </a:t>
            </a:r>
            <a:r>
              <a:rPr lang="fr-FR" sz="3000" b="0" strike="noStrike" spc="-1">
                <a:solidFill>
                  <a:srgbClr val="000000"/>
                </a:solidFill>
                <a:latin typeface="Arial"/>
              </a:rPr>
              <a:t>Réunion parents-professeurs</a:t>
            </a:r>
            <a:endParaRPr lang="fr-FR" sz="3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defRPr/>
            </a:pPr>
            <a:endParaRPr lang="fr-FR" sz="3000" b="0" strike="noStrike" spc="-1">
              <a:latin typeface="Arial"/>
            </a:endParaRPr>
          </a:p>
          <a:p>
            <a:pPr marL="743040" lvl="1" indent="-285480"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r>
              <a:rPr lang="fr-FR" sz="3000" b="1" strike="noStrike" spc="-1">
                <a:solidFill>
                  <a:srgbClr val="000000"/>
                </a:solidFill>
                <a:latin typeface="Arial"/>
              </a:rPr>
              <a:t>Mardi 17 février </a:t>
            </a:r>
            <a:r>
              <a:rPr lang="fr-FR" sz="3000" spc="-1">
                <a:solidFill>
                  <a:srgbClr val="000000"/>
                </a:solidFill>
              </a:rPr>
              <a:t>: Réunion parents-professeurs</a:t>
            </a:r>
            <a:endParaRPr lang="fr-FR" sz="3000" spc="-1"/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A53010"/>
              </a:buClr>
              <a:buSzPct val="45000"/>
              <a:buFont typeface="Wingdings"/>
              <a:buChar char=""/>
              <a:defRPr/>
            </a:pPr>
            <a:endParaRPr lang="fr-FR" sz="30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defRPr/>
            </a:pPr>
            <a:endParaRPr lang="fr-FR" sz="3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94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Heure de vie de classe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95" name="CustomShape 3"/>
          <p:cNvSpPr/>
          <p:nvPr/>
        </p:nvSpPr>
        <p:spPr bwMode="auto">
          <a:xfrm>
            <a:off x="1681200" y="1522800"/>
            <a:ext cx="10972440" cy="29469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143000" lvl="1" indent="-456840">
              <a:lnSpc>
                <a:spcPct val="150000"/>
              </a:lnSpc>
              <a:buClr>
                <a:srgbClr val="000000"/>
              </a:buClr>
              <a:buSzPct val="45000"/>
              <a:buFont typeface="Arial"/>
              <a:buChar char="•"/>
              <a:defRPr/>
            </a:pPr>
            <a:r>
              <a:rPr lang="fr-FR" sz="2500" b="0" strike="noStrike" spc="-1">
                <a:solidFill>
                  <a:srgbClr val="000000"/>
                </a:solidFill>
                <a:latin typeface="Arial"/>
              </a:rPr>
              <a:t>Découvrir ce qu’est l’orientation scolaire.</a:t>
            </a:r>
            <a:endParaRPr lang="fr-FR" sz="2500" b="0" strike="noStrike" spc="-1">
              <a:latin typeface="Arial"/>
            </a:endParaRPr>
          </a:p>
          <a:p>
            <a:pPr marL="1143000" lvl="1" indent="-456840">
              <a:lnSpc>
                <a:spcPct val="150000"/>
              </a:lnSpc>
              <a:buClr>
                <a:srgbClr val="000000"/>
              </a:buClr>
              <a:buSzPct val="45000"/>
              <a:buFont typeface="Arial"/>
              <a:buChar char="•"/>
              <a:defRPr/>
            </a:pPr>
            <a:r>
              <a:rPr lang="fr-FR" sz="2500" b="0" strike="noStrike" spc="-1">
                <a:solidFill>
                  <a:srgbClr val="000000"/>
                </a:solidFill>
                <a:latin typeface="Arial"/>
              </a:rPr>
              <a:t>Réfléchir à son orientation post 4</a:t>
            </a:r>
            <a:r>
              <a:rPr lang="fr-FR" sz="2500" b="0" strike="noStrike" spc="-1" baseline="30000">
                <a:solidFill>
                  <a:srgbClr val="000000"/>
                </a:solidFill>
                <a:latin typeface="Arial"/>
              </a:rPr>
              <a:t>e</a:t>
            </a:r>
            <a:r>
              <a:rPr lang="fr-FR" sz="2500" b="0" strike="noStrike" spc="-1">
                <a:solidFill>
                  <a:srgbClr val="000000"/>
                </a:solidFill>
                <a:latin typeface="Arial"/>
              </a:rPr>
              <a:t> ou post 3</a:t>
            </a:r>
            <a:r>
              <a:rPr lang="fr-FR" sz="2500" b="0" strike="noStrike" spc="-1" baseline="30000">
                <a:solidFill>
                  <a:srgbClr val="000000"/>
                </a:solidFill>
                <a:latin typeface="Arial"/>
              </a:rPr>
              <a:t>e </a:t>
            </a:r>
            <a:r>
              <a:rPr lang="fr-FR" sz="2500" b="0" strike="noStrike" spc="-1">
                <a:solidFill>
                  <a:srgbClr val="000000"/>
                </a:solidFill>
                <a:latin typeface="Arial"/>
              </a:rPr>
              <a:t>.</a:t>
            </a:r>
            <a:endParaRPr lang="fr-FR" sz="2500" b="0" strike="noStrike" spc="-1">
              <a:latin typeface="Arial"/>
            </a:endParaRPr>
          </a:p>
          <a:p>
            <a:pPr marL="1143000" lvl="1" indent="-456840">
              <a:lnSpc>
                <a:spcPct val="150000"/>
              </a:lnSpc>
              <a:buClr>
                <a:srgbClr val="000000"/>
              </a:buClr>
              <a:buSzPct val="45000"/>
              <a:buFont typeface="Arial"/>
              <a:buChar char="•"/>
              <a:defRPr/>
            </a:pPr>
            <a:r>
              <a:rPr lang="fr-FR" sz="2500" b="0" strike="noStrike" spc="-1">
                <a:solidFill>
                  <a:srgbClr val="000000"/>
                </a:solidFill>
                <a:latin typeface="Arial"/>
              </a:rPr>
              <a:t>Découvrir différents domaines d’activités et de métiers. </a:t>
            </a:r>
            <a:endParaRPr lang="fr-FR" sz="2500" b="0" strike="noStrike" spc="-1">
              <a:latin typeface="Arial"/>
            </a:endParaRPr>
          </a:p>
          <a:p>
            <a:pPr marL="1143000" lvl="1" indent="-456840">
              <a:lnSpc>
                <a:spcPct val="150000"/>
              </a:lnSpc>
              <a:buClr>
                <a:srgbClr val="000000"/>
              </a:buClr>
              <a:buSzPct val="45000"/>
              <a:buFont typeface="Arial"/>
              <a:buChar char="•"/>
              <a:defRPr/>
            </a:pPr>
            <a:r>
              <a:rPr lang="fr-FR" sz="2500" b="0" strike="noStrike" spc="-1">
                <a:solidFill>
                  <a:srgbClr val="000000"/>
                </a:solidFill>
                <a:latin typeface="Arial"/>
              </a:rPr>
              <a:t>Traiter de thème en lien avec la vie en collectivité comme le handicap, la différence par exemple</a:t>
            </a:r>
            <a:endParaRPr lang="fr-FR" sz="25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98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Devoirs faits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99" name="CustomShape 3"/>
          <p:cNvSpPr/>
          <p:nvPr/>
        </p:nvSpPr>
        <p:spPr bwMode="auto">
          <a:xfrm>
            <a:off x="1681200" y="1522800"/>
            <a:ext cx="10972440" cy="5976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00" name="CustomShape 4"/>
          <p:cNvSpPr/>
          <p:nvPr/>
        </p:nvSpPr>
        <p:spPr bwMode="auto">
          <a:xfrm>
            <a:off x="1282318" y="1522800"/>
            <a:ext cx="10492198" cy="503128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u="sng" strike="noStrike" spc="-1" dirty="0">
                <a:solidFill>
                  <a:srgbClr val="000000"/>
                </a:solidFill>
                <a:latin typeface="Arial"/>
              </a:rPr>
              <a:t>Pour certains élèves, en fonction des besoins :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fr-FR" sz="2400" b="1" strike="noStrike" spc="-1" dirty="0">
                <a:solidFill>
                  <a:srgbClr val="000000"/>
                </a:solidFill>
                <a:latin typeface="Arial"/>
              </a:rPr>
              <a:t>Devoirs Faits :</a:t>
            </a:r>
            <a:r>
              <a:rPr lang="fr-FR" sz="2400" b="0" strike="noStrike" spc="-1" dirty="0">
                <a:solidFill>
                  <a:srgbClr val="000000"/>
                </a:solidFill>
                <a:latin typeface="Arial"/>
              </a:rPr>
              <a:t> Moment où les élèves restent pour faire leurs devoirs au collège, encadrés par un adulte qui peut les aider.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fr-FR" sz="2400" b="0" strike="noStrike" spc="-1" dirty="0">
                <a:solidFill>
                  <a:srgbClr val="000000"/>
                </a:solidFill>
                <a:latin typeface="Arial"/>
              </a:rPr>
              <a:t>		</a:t>
            </a:r>
            <a:r>
              <a:rPr lang="fr-FR" sz="2400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fr-FR" sz="2400" b="0" strike="noStrike" spc="-1" dirty="0">
                <a:solidFill>
                  <a:srgbClr val="000000"/>
                </a:solidFill>
                <a:latin typeface="Arial"/>
              </a:rPr>
              <a:t> Des informations sur les horaires</a:t>
            </a:r>
            <a:endParaRPr lang="fr-FR" sz="2400" b="0" strike="noStrike" spc="0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0" dirty="0">
              <a:latin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fr-FR" sz="2400" b="0" strike="noStrike" spc="0" dirty="0">
                <a:solidFill>
                  <a:srgbClr val="000000"/>
                </a:solidFill>
                <a:latin typeface="Arial"/>
              </a:rPr>
              <a:t>401 non latinistes : le lundi en S3</a:t>
            </a:r>
          </a:p>
          <a:p>
            <a:pPr>
              <a:lnSpc>
                <a:spcPct val="150000"/>
              </a:lnSpc>
              <a:defRPr/>
            </a:pPr>
            <a:r>
              <a:rPr lang="fr-FR" sz="2400" b="0" strike="noStrike" spc="0" dirty="0">
                <a:solidFill>
                  <a:srgbClr val="000000"/>
                </a:solidFill>
                <a:latin typeface="Arial"/>
              </a:rPr>
              <a:t>401 sans soutien le mardi en S1 semaine B</a:t>
            </a:r>
            <a:endParaRPr lang="fr-FR" sz="2400" b="0" strike="noStrike" spc="0" dirty="0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98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Bureau d’Aide Rapide : B.A.R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199" name="CustomShape 3"/>
          <p:cNvSpPr/>
          <p:nvPr/>
        </p:nvSpPr>
        <p:spPr bwMode="auto">
          <a:xfrm>
            <a:off x="1681200" y="1522800"/>
            <a:ext cx="10972440" cy="59760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00" name="CustomShape 4"/>
          <p:cNvSpPr/>
          <p:nvPr/>
        </p:nvSpPr>
        <p:spPr bwMode="auto">
          <a:xfrm>
            <a:off x="1282319" y="1522800"/>
            <a:ext cx="10478879" cy="3934004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u="sng" strike="noStrike" spc="-1">
                <a:solidFill>
                  <a:srgbClr val="000000"/>
                </a:solidFill>
                <a:latin typeface="Arial"/>
              </a:rPr>
              <a:t>Pour les élèves qui le souhaitent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Moment où les élèves restent pour faire leurs devoirs au collège, encadrés par un adulte qui peut les aider.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		</a:t>
            </a:r>
            <a:r>
              <a:rPr lang="fr-FR" sz="2400" b="0" strike="noStrike" spc="-1">
                <a:solidFill>
                  <a:srgbClr val="000000"/>
                </a:solidFill>
                <a:latin typeface="Wingdings"/>
              </a:rPr>
              <a:t></a:t>
            </a: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 Des informations à venir prochainement sur les horaires</a:t>
            </a:r>
            <a:endParaRPr lang="fr-FR" sz="2400" b="0" strike="noStrike" spc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0">
              <a:latin typeface="Arial"/>
            </a:endParaRPr>
          </a:p>
          <a:p>
            <a:pPr>
              <a:lnSpc>
                <a:spcPct val="150000"/>
              </a:lnSpc>
              <a:defRPr/>
            </a:pPr>
            <a:r>
              <a:rPr lang="fr-FR" sz="2400" b="0" strike="noStrike" spc="0">
                <a:solidFill>
                  <a:srgbClr val="000000"/>
                </a:solidFill>
                <a:latin typeface="Arial"/>
              </a:rPr>
              <a:t>Tous les midis entre 13h15 et 14h</a:t>
            </a:r>
            <a:endParaRPr lang="fr-FR" sz="2400" b="0" strike="noStrike" spc="0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03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Quelques conseils…</a:t>
            </a:r>
            <a:endParaRPr lang="fr-FR" sz="4400" b="0" strike="noStrike" spc="-1">
              <a:latin typeface="Arial"/>
            </a:endParaRPr>
          </a:p>
        </p:txBody>
      </p:sp>
      <p:sp>
        <p:nvSpPr>
          <p:cNvPr id="204" name="CustomShape 3"/>
          <p:cNvSpPr/>
          <p:nvPr/>
        </p:nvSpPr>
        <p:spPr bwMode="auto">
          <a:xfrm>
            <a:off x="1681200" y="1522800"/>
            <a:ext cx="9527760" cy="3930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strike="noStrike" spc="-1">
                <a:solidFill>
                  <a:srgbClr val="000000"/>
                </a:solidFill>
                <a:latin typeface="Arial"/>
              </a:rPr>
              <a:t>Petit déjeuner</a:t>
            </a: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 le matin (sinon élèves fatigués pendant la journée, en manque d'énergie, hypoglycémie)</a:t>
            </a:r>
            <a:endParaRPr lang="fr-FR" sz="2400" b="0" strike="noStrike" spc="-1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strike="noStrike" spc="-1">
                <a:solidFill>
                  <a:srgbClr val="000000"/>
                </a:solidFill>
                <a:latin typeface="Arial"/>
              </a:rPr>
              <a:t>Organisation : devoirs/ sac préparé la veille </a:t>
            </a: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(pour éviter les oublis de matériel et les retards le matin)</a:t>
            </a:r>
            <a:endParaRPr lang="fr-FR" sz="2400" b="0" strike="noStrike" spc="-1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strike="noStrike" spc="-1">
                <a:solidFill>
                  <a:srgbClr val="000000"/>
                </a:solidFill>
                <a:latin typeface="Arial"/>
              </a:rPr>
              <a:t>Horaires de sommeil</a:t>
            </a: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 (attention à la tentation du téléphone portable/ des écrans le soir dans la chambre au moment de l'adolescence)</a:t>
            </a:r>
            <a:endParaRPr lang="fr-FR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 bwMode="auto">
          <a:xfrm>
            <a:off x="625680" y="243000"/>
            <a:ext cx="11332800" cy="767987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 dirty="0">
                <a:solidFill>
                  <a:srgbClr val="000000"/>
                </a:solidFill>
                <a:latin typeface="Arial"/>
              </a:rPr>
              <a:t>Français – </a:t>
            </a:r>
            <a:endParaRPr lang="fr-FR" sz="4400" b="0" strike="noStrike" spc="-1" dirty="0">
              <a:latin typeface="Arial"/>
            </a:endParaRPr>
          </a:p>
        </p:txBody>
      </p:sp>
      <p:sp>
        <p:nvSpPr>
          <p:cNvPr id="241" name="CustomShape 2"/>
          <p:cNvSpPr/>
          <p:nvPr/>
        </p:nvSpPr>
        <p:spPr bwMode="auto">
          <a:xfrm>
            <a:off x="1238216" y="214290"/>
            <a:ext cx="10001320" cy="821908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66710" y="1142983"/>
            <a:ext cx="10148154" cy="5041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dirty="0"/>
              <a:t>Mme ________________s'excuse de ne pouvoir venir.</a:t>
            </a:r>
            <a:endParaRPr dirty="0"/>
          </a:p>
          <a:p>
            <a:pPr>
              <a:lnSpc>
                <a:spcPct val="150000"/>
              </a:lnSpc>
              <a:defRPr/>
            </a:pPr>
            <a:endParaRPr lang="fr-FR" dirty="0"/>
          </a:p>
          <a:p>
            <a:pPr>
              <a:lnSpc>
                <a:spcPct val="150000"/>
              </a:lnSpc>
              <a:defRPr/>
            </a:pPr>
            <a:r>
              <a:rPr lang="fr-FR" dirty="0"/>
              <a:t>Une </a:t>
            </a:r>
            <a:r>
              <a:rPr lang="fr-FR" dirty="0" err="1"/>
              <a:t>périodeun</a:t>
            </a:r>
            <a:r>
              <a:rPr lang="fr-FR" dirty="0"/>
              <a:t> thème</a:t>
            </a:r>
            <a:endParaRPr dirty="0"/>
          </a:p>
          <a:p>
            <a:pPr>
              <a:lnSpc>
                <a:spcPct val="150000"/>
              </a:lnSpc>
              <a:defRPr/>
            </a:pPr>
            <a:r>
              <a:rPr lang="fr-FR" dirty="0"/>
              <a:t>Activités diverses : culture littéraire et artistique, expression écrite ET orale, approfondissement linguistique.</a:t>
            </a:r>
            <a:endParaRPr dirty="0"/>
          </a:p>
          <a:p>
            <a:pPr>
              <a:lnSpc>
                <a:spcPct val="150000"/>
              </a:lnSpc>
              <a:defRPr/>
            </a:pPr>
            <a:r>
              <a:rPr lang="fr-FR" dirty="0"/>
              <a:t>But : Construire petit à petit jusqu’à la 3</a:t>
            </a:r>
            <a:r>
              <a:rPr lang="fr-FR" baseline="30000" dirty="0"/>
              <a:t>e</a:t>
            </a:r>
            <a:r>
              <a:rPr lang="fr-FR" dirty="0"/>
              <a:t> une pensée autonome et un esprit critique</a:t>
            </a:r>
            <a:endParaRPr dirty="0"/>
          </a:p>
          <a:p>
            <a:pPr>
              <a:lnSpc>
                <a:spcPct val="150000"/>
              </a:lnSpc>
              <a:defRPr/>
            </a:pPr>
            <a:endParaRPr lang="fr-FR" dirty="0"/>
          </a:p>
          <a:p>
            <a:pPr>
              <a:lnSpc>
                <a:spcPct val="150000"/>
              </a:lnSpc>
              <a:defRPr/>
            </a:pPr>
            <a:r>
              <a:rPr lang="fr-FR" b="1" u="sng" dirty="0"/>
              <a:t>LUTIN DE GRAMMAIRE</a:t>
            </a:r>
            <a:r>
              <a:rPr lang="fr-FR" dirty="0"/>
              <a:t>  Il doit être à jour (6</a:t>
            </a:r>
            <a:r>
              <a:rPr lang="fr-FR" baseline="30000" dirty="0"/>
              <a:t>e</a:t>
            </a:r>
            <a:r>
              <a:rPr lang="fr-FR" dirty="0"/>
              <a:t> et 5</a:t>
            </a:r>
            <a:r>
              <a:rPr lang="fr-FR" baseline="30000" dirty="0"/>
              <a:t>e</a:t>
            </a:r>
            <a:r>
              <a:rPr lang="fr-FR" dirty="0"/>
              <a:t>) et connu</a:t>
            </a:r>
            <a:endParaRPr dirty="0"/>
          </a:p>
          <a:p>
            <a:pPr>
              <a:lnSpc>
                <a:spcPct val="150000"/>
              </a:lnSpc>
              <a:defRPr/>
            </a:pPr>
            <a:endParaRPr lang="fr-FR" b="1" u="sng" dirty="0"/>
          </a:p>
          <a:p>
            <a:pPr>
              <a:lnSpc>
                <a:spcPct val="150000"/>
              </a:lnSpc>
              <a:defRPr/>
            </a:pPr>
            <a:r>
              <a:rPr lang="fr-FR" b="1" u="sng" dirty="0"/>
              <a:t>PARTENARIAT AVEC LE CDI</a:t>
            </a:r>
            <a:r>
              <a:rPr lang="fr-FR" dirty="0"/>
              <a:t> </a:t>
            </a:r>
            <a:endParaRPr lang="fr-FR" b="1" u="sng" dirty="0"/>
          </a:p>
          <a:p>
            <a:pPr>
              <a:lnSpc>
                <a:spcPct val="150000"/>
              </a:lnSpc>
              <a:defRPr/>
            </a:pPr>
            <a:endParaRPr lang="fr-FR" dirty="0"/>
          </a:p>
          <a:p>
            <a:pPr>
              <a:lnSpc>
                <a:spcPct val="150000"/>
              </a:lnSpc>
              <a:defRPr/>
            </a:pP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0441466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1175990112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0">
                <a:solidFill>
                  <a:srgbClr val="000000"/>
                </a:solidFill>
                <a:latin typeface="Arial"/>
              </a:rPr>
              <a:t>Les activités proposées au collège</a:t>
            </a:r>
            <a:endParaRPr lang="fr-FR" sz="4400" b="0" strike="noStrike" spc="0">
              <a:latin typeface="Arial"/>
            </a:endParaRPr>
          </a:p>
        </p:txBody>
      </p:sp>
      <p:sp>
        <p:nvSpPr>
          <p:cNvPr id="1806121989" name="CustomShape 3"/>
          <p:cNvSpPr/>
          <p:nvPr/>
        </p:nvSpPr>
        <p:spPr bwMode="auto">
          <a:xfrm>
            <a:off x="1357400" y="1463940"/>
            <a:ext cx="10660320" cy="39301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strike="noStrike" spc="0" dirty="0">
                <a:solidFill>
                  <a:srgbClr val="000000"/>
                </a:solidFill>
                <a:latin typeface="Arial"/>
              </a:rPr>
              <a:t>Les clubs et ateliers:</a:t>
            </a:r>
            <a:r>
              <a:rPr lang="fr-FR" sz="2400" b="0" strike="noStrike" spc="0" dirty="0">
                <a:solidFill>
                  <a:srgbClr val="000000"/>
                </a:solidFill>
                <a:latin typeface="Arial"/>
              </a:rPr>
              <a:t> (temps du midi ou fin de journée) : Club lecture, club Manga, Club développement durable…</a:t>
            </a:r>
            <a:endParaRPr lang="fr-FR" sz="2400" b="0" strike="noStrike" spc="0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strike="noStrike" spc="0" dirty="0">
                <a:solidFill>
                  <a:srgbClr val="000000"/>
                </a:solidFill>
                <a:latin typeface="Arial"/>
              </a:rPr>
              <a:t>La chorale et l’atelier instrument</a:t>
            </a:r>
            <a:r>
              <a:rPr lang="fr-FR" sz="2400" b="0" strike="noStrike" spc="0" dirty="0">
                <a:solidFill>
                  <a:srgbClr val="000000"/>
                </a:solidFill>
                <a:latin typeface="Arial"/>
              </a:rPr>
              <a:t>, animés par l'enseignant d'éducation musicale, _________</a:t>
            </a:r>
            <a:endParaRPr lang="fr-FR" sz="2400" b="0" strike="noStrike" spc="0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strike="noStrike" spc="0" dirty="0">
                <a:solidFill>
                  <a:srgbClr val="000000"/>
                </a:solidFill>
                <a:latin typeface="Arial"/>
              </a:rPr>
              <a:t>AS (Association sportive)</a:t>
            </a:r>
            <a:r>
              <a:rPr lang="fr-FR" sz="2400" b="0" strike="noStrike" spc="0" dirty="0">
                <a:solidFill>
                  <a:srgbClr val="000000"/>
                </a:solidFill>
                <a:latin typeface="Arial"/>
              </a:rPr>
              <a:t> </a:t>
            </a:r>
            <a:endParaRPr lang="fr-FR" sz="2400" b="0" strike="noStrike" spc="0" dirty="0">
              <a:latin typeface="Arial"/>
            </a:endParaRPr>
          </a:p>
          <a:p>
            <a:pPr indent="-216000">
              <a:lnSpc>
                <a:spcPct val="150000"/>
              </a:lnSpc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2400" b="1" strike="noStrike" spc="0" dirty="0">
                <a:solidFill>
                  <a:srgbClr val="000000"/>
                </a:solidFill>
                <a:latin typeface="Arial"/>
              </a:rPr>
              <a:t>Le FSE </a:t>
            </a:r>
            <a:r>
              <a:rPr lang="fr-FR" sz="2400" b="0" strike="noStrike" spc="0" dirty="0">
                <a:solidFill>
                  <a:srgbClr val="000000"/>
                </a:solidFill>
                <a:latin typeface="Arial"/>
              </a:rPr>
              <a:t>(Fonds socio éducatif) encadré par __________: organisation de   sorties proposées hors temps scolaire : cinéma…</a:t>
            </a:r>
            <a:endParaRPr lang="fr-FR" sz="2400" b="0" strike="noStrike" spc="0" dirty="0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2526659" name="CustomShape 1"/>
          <p:cNvSpPr/>
          <p:nvPr/>
        </p:nvSpPr>
        <p:spPr bwMode="auto">
          <a:xfrm>
            <a:off x="720000" y="165240"/>
            <a:ext cx="111859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548681191" name="CustomShape 2"/>
          <p:cNvSpPr/>
          <p:nvPr/>
        </p:nvSpPr>
        <p:spPr bwMode="auto">
          <a:xfrm>
            <a:off x="720000" y="196560"/>
            <a:ext cx="113328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0">
                <a:solidFill>
                  <a:srgbClr val="000000"/>
                </a:solidFill>
                <a:latin typeface="Arial"/>
              </a:rPr>
              <a:t>Association sportive : AS</a:t>
            </a:r>
            <a:endParaRPr lang="fr-FR" sz="4400" b="0" strike="noStrike" spc="0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 bwMode="auto">
          <a:xfrm>
            <a:off x="625680" y="243000"/>
            <a:ext cx="11347919" cy="143147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 dirty="0">
                <a:solidFill>
                  <a:srgbClr val="000000"/>
                </a:solidFill>
                <a:latin typeface="Arial"/>
              </a:rPr>
              <a:t>Histoire-Géographie- EMC</a:t>
            </a:r>
            <a:endParaRPr lang="fr-FR" sz="4400" b="0" strike="noStrike" spc="0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fr-FR" sz="4400" b="0" strike="noStrike" spc="0" dirty="0">
                <a:solidFill>
                  <a:srgbClr val="000000"/>
                </a:solidFill>
                <a:latin typeface="Arial"/>
              </a:rPr>
              <a:t> – </a:t>
            </a:r>
            <a:endParaRPr sz="4400" b="0" strike="noStrike" spc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1" name="CustomShape 2"/>
          <p:cNvSpPr/>
          <p:nvPr/>
        </p:nvSpPr>
        <p:spPr bwMode="auto">
          <a:xfrm>
            <a:off x="1045900" y="136831"/>
            <a:ext cx="10389564" cy="1712138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3645650" name="CustomShape 1"/>
          <p:cNvSpPr/>
          <p:nvPr/>
        </p:nvSpPr>
        <p:spPr bwMode="auto">
          <a:xfrm>
            <a:off x="625680" y="243000"/>
            <a:ext cx="11334239" cy="76091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0" dirty="0">
                <a:solidFill>
                  <a:srgbClr val="000000"/>
                </a:solidFill>
                <a:latin typeface="Arial"/>
              </a:rPr>
              <a:t>SVT – </a:t>
            </a:r>
            <a:endParaRPr sz="4400" b="0" strike="noStrike" spc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092279789" name="CustomShape 2"/>
          <p:cNvSpPr/>
          <p:nvPr/>
        </p:nvSpPr>
        <p:spPr bwMode="auto">
          <a:xfrm>
            <a:off x="1966354" y="212505"/>
            <a:ext cx="8833320" cy="821906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3082571" name="CustomShape 1"/>
          <p:cNvSpPr/>
          <p:nvPr/>
        </p:nvSpPr>
        <p:spPr bwMode="auto">
          <a:xfrm>
            <a:off x="625680" y="243000"/>
            <a:ext cx="11345398" cy="76091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0" dirty="0">
                <a:solidFill>
                  <a:srgbClr val="000000"/>
                </a:solidFill>
                <a:latin typeface="Arial"/>
              </a:rPr>
              <a:t>PHYSIQUE-CHIMIE :</a:t>
            </a:r>
            <a:endParaRPr sz="4400" b="0" strike="noStrike" spc="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76369347" name="CustomShape 2"/>
          <p:cNvSpPr/>
          <p:nvPr/>
        </p:nvSpPr>
        <p:spPr bwMode="auto">
          <a:xfrm>
            <a:off x="1728228" y="243000"/>
            <a:ext cx="8833320" cy="821906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0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 bwMode="auto">
          <a:xfrm>
            <a:off x="625680" y="243000"/>
            <a:ext cx="11335319" cy="66947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3800" b="0" strike="noStrike" spc="-1" dirty="0">
                <a:solidFill>
                  <a:srgbClr val="000000"/>
                </a:solidFill>
                <a:latin typeface="Arial"/>
              </a:rPr>
              <a:t>ARTS PLASTIQUES – </a:t>
            </a:r>
            <a:endParaRPr lang="fr-FR" sz="3800" b="0" strike="noStrike" spc="-1" dirty="0">
              <a:latin typeface="Arial"/>
            </a:endParaRPr>
          </a:p>
        </p:txBody>
      </p:sp>
      <p:sp>
        <p:nvSpPr>
          <p:cNvPr id="246" name="CustomShape 2"/>
          <p:cNvSpPr/>
          <p:nvPr/>
        </p:nvSpPr>
        <p:spPr bwMode="auto">
          <a:xfrm>
            <a:off x="1534278" y="243000"/>
            <a:ext cx="9879840" cy="75047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</p:txBody>
      </p:sp>
      <p:sp>
        <p:nvSpPr>
          <p:cNvPr id="248" name="CustomShape 3"/>
          <p:cNvSpPr/>
          <p:nvPr/>
        </p:nvSpPr>
        <p:spPr bwMode="auto">
          <a:xfrm>
            <a:off x="998352" y="1755500"/>
            <a:ext cx="10204654" cy="415944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2200" b="0" i="0" u="none" strike="noStrike" cap="none" spc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Mme__________________s'excuse</a:t>
            </a:r>
            <a:r>
              <a:rPr lang="fr-FR" sz="2200" b="0" i="0" u="none" strike="noStrike" cap="none" spc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ne pouvoir venir.</a:t>
            </a:r>
            <a:endParaRPr sz="2200" dirty="0"/>
          </a:p>
          <a:p>
            <a:pPr>
              <a:defRPr/>
            </a:pP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 matériel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d'arts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plastiques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est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obligatoire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à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chaque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cours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 : </a:t>
            </a:r>
          </a:p>
          <a:p>
            <a:pPr>
              <a:defRPr/>
            </a:pPr>
            <a:endParaRPr sz="2200" dirty="0"/>
          </a:p>
          <a:p>
            <a:pPr>
              <a:defRPr/>
            </a:pP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pochette de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feuille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de dessin +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une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trousse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avec crayons,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feutres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et scotch.</a:t>
            </a:r>
          </a:p>
          <a:p>
            <a:pPr>
              <a:defRPr/>
            </a:pPr>
            <a:endParaRPr sz="2200" dirty="0"/>
          </a:p>
          <a:p>
            <a:pPr>
              <a:defRPr/>
            </a:pP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-Les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élèves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pourront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laisser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le cahier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d'arts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plastiques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et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leur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travail "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en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cours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" dans la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réserve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de la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classe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sz="2200" dirty="0"/>
          </a:p>
          <a:p>
            <a:pPr>
              <a:defRPr/>
            </a:pPr>
            <a:endParaRPr sz="2200" b="0" i="0" u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50000"/>
              </a:lnSpc>
              <a:defRPr/>
            </a:pP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-Il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n'y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 pas de devoir à faire à la maison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sauf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pendant les </a:t>
            </a:r>
            <a:r>
              <a:rPr sz="2200" b="0" i="0" u="none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vacances</a:t>
            </a:r>
            <a:r>
              <a:rPr sz="2200" b="0" i="0" u="none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dirty="0"/>
          </a:p>
          <a:p>
            <a:pPr>
              <a:lnSpc>
                <a:spcPct val="150000"/>
              </a:lnSpc>
              <a:defRPr/>
            </a:pPr>
            <a:endParaRPr dirty="0"/>
          </a:p>
          <a:p>
            <a:pPr algn="ctr">
              <a:lnSpc>
                <a:spcPct val="100000"/>
              </a:lnSpc>
              <a:defRPr/>
            </a:pPr>
            <a:endParaRPr lang="fr-FR" sz="2000" b="0" strike="noStrike" spc="-1" dirty="0">
              <a:latin typeface="Arial"/>
            </a:endParaRPr>
          </a:p>
        </p:txBody>
      </p:sp>
      <p:pic>
        <p:nvPicPr>
          <p:cNvPr id="249" name="Image 248"/>
          <p:cNvPicPr/>
          <p:nvPr/>
        </p:nvPicPr>
        <p:blipFill>
          <a:blip r:embed="rId3"/>
          <a:stretch/>
        </p:blipFill>
        <p:spPr bwMode="auto">
          <a:xfrm>
            <a:off x="10773254" y="1071546"/>
            <a:ext cx="1418746" cy="136791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4" name="Picture 3"/>
          <p:cNvPicPr/>
          <p:nvPr/>
        </p:nvPicPr>
        <p:blipFill>
          <a:blip r:embed="rId3"/>
          <a:stretch/>
        </p:blipFill>
        <p:spPr bwMode="auto">
          <a:xfrm>
            <a:off x="11039400" y="0"/>
            <a:ext cx="1152000" cy="666360"/>
          </a:xfrm>
          <a:prstGeom prst="rect">
            <a:avLst/>
          </a:prstGeom>
          <a:ln w="9360">
            <a:noFill/>
          </a:ln>
        </p:spPr>
      </p:pic>
      <p:pic>
        <p:nvPicPr>
          <p:cNvPr id="215" name="Picture 2"/>
          <p:cNvPicPr/>
          <p:nvPr/>
        </p:nvPicPr>
        <p:blipFill>
          <a:blip r:embed="rId4"/>
          <a:stretch/>
        </p:blipFill>
        <p:spPr bwMode="auto">
          <a:xfrm>
            <a:off x="155520" y="1453320"/>
            <a:ext cx="5838480" cy="1174680"/>
          </a:xfrm>
          <a:prstGeom prst="rect">
            <a:avLst/>
          </a:prstGeom>
          <a:ln w="9360">
            <a:noFill/>
          </a:ln>
        </p:spPr>
      </p:pic>
      <p:pic>
        <p:nvPicPr>
          <p:cNvPr id="216" name="Picture 4" descr="https://www.quiziniere.com/data/images/LOGO_ACCUEIL_sansCanope.png"/>
          <p:cNvPicPr/>
          <p:nvPr/>
        </p:nvPicPr>
        <p:blipFill>
          <a:blip r:embed="rId5"/>
          <a:stretch/>
        </p:blipFill>
        <p:spPr bwMode="auto">
          <a:xfrm>
            <a:off x="8507880" y="1323360"/>
            <a:ext cx="3266640" cy="942480"/>
          </a:xfrm>
          <a:prstGeom prst="rect">
            <a:avLst/>
          </a:prstGeom>
          <a:ln>
            <a:noFill/>
          </a:ln>
        </p:spPr>
      </p:pic>
      <p:sp>
        <p:nvSpPr>
          <p:cNvPr id="217" name="CustomShape 1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218" name="Picture 7"/>
          <p:cNvPicPr/>
          <p:nvPr/>
        </p:nvPicPr>
        <p:blipFill>
          <a:blip r:embed="rId6"/>
          <a:stretch/>
        </p:blipFill>
        <p:spPr bwMode="auto">
          <a:xfrm>
            <a:off x="523836" y="2571744"/>
            <a:ext cx="4143404" cy="1571636"/>
          </a:xfrm>
          <a:prstGeom prst="rect">
            <a:avLst/>
          </a:prstGeom>
          <a:ln w="9360">
            <a:noFill/>
          </a:ln>
        </p:spPr>
      </p:pic>
      <p:pic>
        <p:nvPicPr>
          <p:cNvPr id="219" name="Picture 8"/>
          <p:cNvPicPr/>
          <p:nvPr/>
        </p:nvPicPr>
        <p:blipFill>
          <a:blip r:embed="rId7"/>
          <a:stretch/>
        </p:blipFill>
        <p:spPr bwMode="auto">
          <a:xfrm>
            <a:off x="6755760" y="1612800"/>
            <a:ext cx="1456920" cy="1771200"/>
          </a:xfrm>
          <a:prstGeom prst="rect">
            <a:avLst/>
          </a:prstGeom>
          <a:ln w="9360">
            <a:noFill/>
          </a:ln>
        </p:spPr>
      </p:pic>
      <p:pic>
        <p:nvPicPr>
          <p:cNvPr id="220" name="Picture 9"/>
          <p:cNvPicPr/>
          <p:nvPr/>
        </p:nvPicPr>
        <p:blipFill>
          <a:blip r:embed="rId8"/>
          <a:stretch/>
        </p:blipFill>
        <p:spPr bwMode="auto">
          <a:xfrm>
            <a:off x="9239400" y="3249000"/>
            <a:ext cx="1800000" cy="1771200"/>
          </a:xfrm>
          <a:prstGeom prst="rect">
            <a:avLst/>
          </a:prstGeom>
          <a:ln w="9360">
            <a:noFill/>
          </a:ln>
        </p:spPr>
      </p:pic>
      <p:sp>
        <p:nvSpPr>
          <p:cNvPr id="221" name="CustomShape 2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22" name="CustomShape 3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223" name="Picture 14"/>
          <p:cNvPicPr/>
          <p:nvPr/>
        </p:nvPicPr>
        <p:blipFill>
          <a:blip r:embed="rId9"/>
          <a:stretch/>
        </p:blipFill>
        <p:spPr bwMode="auto">
          <a:xfrm>
            <a:off x="5994360" y="4134960"/>
            <a:ext cx="1856880" cy="1800000"/>
          </a:xfrm>
          <a:prstGeom prst="rect">
            <a:avLst/>
          </a:prstGeom>
          <a:ln w="9360">
            <a:noFill/>
          </a:ln>
        </p:spPr>
      </p:pic>
      <p:sp>
        <p:nvSpPr>
          <p:cNvPr id="224" name="CustomShape 4"/>
          <p:cNvSpPr/>
          <p:nvPr/>
        </p:nvSpPr>
        <p:spPr bwMode="auto">
          <a:xfrm>
            <a:off x="1547280" y="165240"/>
            <a:ext cx="9319320" cy="80064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25" name="CustomShape 5"/>
          <p:cNvSpPr/>
          <p:nvPr/>
        </p:nvSpPr>
        <p:spPr bwMode="auto">
          <a:xfrm>
            <a:off x="3101400" y="225719"/>
            <a:ext cx="5911200" cy="76068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EN MATHÉMATIQUES</a:t>
            </a:r>
            <a:endParaRPr lang="fr-FR" sz="4400" b="0" strike="noStrike" spc="-1">
              <a:latin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/>
          <a:stretch/>
        </p:blipFill>
        <p:spPr bwMode="auto">
          <a:xfrm>
            <a:off x="1666844" y="4143380"/>
            <a:ext cx="2240075" cy="220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 bwMode="auto">
          <a:xfrm>
            <a:off x="155520" y="0"/>
            <a:ext cx="12035880" cy="13089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fr-FR" sz="5000" b="1" strike="noStrike" spc="-1">
                <a:solidFill>
                  <a:srgbClr val="7C240C"/>
                </a:solidFill>
                <a:latin typeface="OpenDyslexic"/>
              </a:rPr>
              <a:t>   </a:t>
            </a:r>
            <a:r>
              <a:rPr lang="fr-FR" sz="5000" b="0" strike="noStrike" spc="-1">
                <a:solidFill>
                  <a:srgbClr val="000000"/>
                </a:solidFill>
                <a:latin typeface="Arial"/>
              </a:rPr>
              <a:t>PIX</a:t>
            </a:r>
            <a:endParaRPr lang="fr-FR" sz="5000" b="0" strike="noStrike" spc="-1">
              <a:latin typeface="Arial"/>
            </a:endParaRPr>
          </a:p>
        </p:txBody>
      </p:sp>
      <p:sp>
        <p:nvSpPr>
          <p:cNvPr id="267" name="CustomShape 2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68" name="CustomShape 3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69" name="CustomShape 4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270" name="Picture 2" descr="https://upload.wikimedia.org/wikipedia/commons/thumb/e/e0/Pix_logo.svg/800px-Pix_logo.svg.png"/>
          <p:cNvPicPr/>
          <p:nvPr/>
        </p:nvPicPr>
        <p:blipFill>
          <a:blip r:embed="rId3"/>
          <a:stretch/>
        </p:blipFill>
        <p:spPr bwMode="auto">
          <a:xfrm>
            <a:off x="3425760" y="1042200"/>
            <a:ext cx="5930280" cy="4892400"/>
          </a:xfrm>
          <a:prstGeom prst="rect">
            <a:avLst/>
          </a:prstGeom>
          <a:ln>
            <a:noFill/>
          </a:ln>
        </p:spPr>
      </p:pic>
      <p:pic>
        <p:nvPicPr>
          <p:cNvPr id="271" name="Picture 3"/>
          <p:cNvPicPr/>
          <p:nvPr/>
        </p:nvPicPr>
        <p:blipFill>
          <a:blip r:embed="rId4"/>
          <a:stretch/>
        </p:blipFill>
        <p:spPr bwMode="auto">
          <a:xfrm>
            <a:off x="11039400" y="0"/>
            <a:ext cx="1152000" cy="666360"/>
          </a:xfrm>
          <a:prstGeom prst="rect">
            <a:avLst/>
          </a:prstGeom>
          <a:ln w="9360">
            <a:noFill/>
          </a:ln>
        </p:spPr>
      </p:pic>
      <p:sp>
        <p:nvSpPr>
          <p:cNvPr id="272" name="CustomShape 5"/>
          <p:cNvSpPr/>
          <p:nvPr/>
        </p:nvSpPr>
        <p:spPr bwMode="auto">
          <a:xfrm>
            <a:off x="1920240" y="160200"/>
            <a:ext cx="8833320" cy="116280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 bwMode="auto">
          <a:xfrm>
            <a:off x="155520" y="0"/>
            <a:ext cx="12035880" cy="1137319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fr-FR" sz="5000" b="1" strike="noStrike" spc="-1">
                <a:solidFill>
                  <a:srgbClr val="7C240C"/>
                </a:solidFill>
                <a:latin typeface="OpenDyslexic"/>
              </a:rPr>
              <a:t>   </a:t>
            </a:r>
            <a:r>
              <a:rPr lang="fr-FR" sz="5000" b="0" strike="noStrike" spc="-1">
                <a:solidFill>
                  <a:srgbClr val="000000"/>
                </a:solidFill>
                <a:latin typeface="Arial"/>
              </a:rPr>
              <a:t>PSC1</a:t>
            </a:r>
            <a:endParaRPr lang="fr-FR" sz="5000" b="0" strike="noStrike" spc="-1">
              <a:latin typeface="Arial"/>
            </a:endParaRPr>
          </a:p>
        </p:txBody>
      </p:sp>
      <p:sp>
        <p:nvSpPr>
          <p:cNvPr id="267" name="CustomShape 2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68" name="CustomShape 3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269" name="CustomShape 4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pic>
        <p:nvPicPr>
          <p:cNvPr id="271" name="Picture 3"/>
          <p:cNvPicPr/>
          <p:nvPr/>
        </p:nvPicPr>
        <p:blipFill>
          <a:blip r:embed="rId3"/>
          <a:stretch/>
        </p:blipFill>
        <p:spPr bwMode="auto">
          <a:xfrm>
            <a:off x="11039400" y="0"/>
            <a:ext cx="1152000" cy="666360"/>
          </a:xfrm>
          <a:prstGeom prst="rect">
            <a:avLst/>
          </a:prstGeom>
          <a:ln w="9360">
            <a:noFill/>
          </a:ln>
        </p:spPr>
      </p:pic>
      <p:sp>
        <p:nvSpPr>
          <p:cNvPr id="272" name="CustomShape 5"/>
          <p:cNvSpPr/>
          <p:nvPr/>
        </p:nvSpPr>
        <p:spPr bwMode="auto">
          <a:xfrm>
            <a:off x="1920240" y="160200"/>
            <a:ext cx="8833320" cy="839908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238612" y="1071546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/>
              <a:t>Prévention et secours civiques de niveau 1</a:t>
            </a:r>
          </a:p>
        </p:txBody>
      </p:sp>
      <p:pic>
        <p:nvPicPr>
          <p:cNvPr id="6146" name="Picture 2" descr="Formation premiers secours PSC1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2809852" y="1357298"/>
            <a:ext cx="6858048" cy="4872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 bwMode="auto">
          <a:xfrm>
            <a:off x="625680" y="2403720"/>
            <a:ext cx="10523160" cy="228492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Lecture de livres avec le professeur documentaliste puis rencontre avec un auteur dans la classe où les élèves peuvent lui poser des questions préparées à l’avance.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50000"/>
              </a:lnSpc>
              <a:defRPr/>
            </a:pPr>
            <a:endParaRPr lang="fr-FR" sz="2400" b="0" strike="noStrike" spc="-1">
              <a:latin typeface="Arial"/>
            </a:endParaRPr>
          </a:p>
        </p:txBody>
      </p:sp>
      <p:sp>
        <p:nvSpPr>
          <p:cNvPr id="237" name="CustomShape 2"/>
          <p:cNvSpPr/>
          <p:nvPr/>
        </p:nvSpPr>
        <p:spPr bwMode="auto">
          <a:xfrm>
            <a:off x="625680" y="243000"/>
            <a:ext cx="11332800" cy="1445096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 dirty="0">
                <a:solidFill>
                  <a:srgbClr val="000000"/>
                </a:solidFill>
                <a:latin typeface="Arial"/>
              </a:rPr>
              <a:t>LES PROJETS</a:t>
            </a:r>
            <a:endParaRPr lang="fr-FR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fr-FR" sz="4400" b="0" strike="noStrike" spc="-1" dirty="0">
                <a:solidFill>
                  <a:srgbClr val="000000"/>
                </a:solidFill>
                <a:latin typeface="Arial"/>
              </a:rPr>
              <a:t>Documentaliste – M. </a:t>
            </a:r>
            <a:endParaRPr lang="fr-FR" sz="4400" b="0" strike="noStrike" spc="-1" dirty="0">
              <a:latin typeface="Arial"/>
            </a:endParaRPr>
          </a:p>
        </p:txBody>
      </p:sp>
      <p:sp>
        <p:nvSpPr>
          <p:cNvPr id="238" name="CustomShape 3"/>
          <p:cNvSpPr/>
          <p:nvPr/>
        </p:nvSpPr>
        <p:spPr bwMode="auto">
          <a:xfrm>
            <a:off x="1672200" y="178200"/>
            <a:ext cx="8833320" cy="152388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1" name="CustomShape 1"/>
          <p:cNvSpPr/>
          <p:nvPr/>
        </p:nvSpPr>
        <p:spPr bwMode="auto">
          <a:xfrm>
            <a:off x="-119106" y="2143116"/>
            <a:ext cx="12035880" cy="13089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lang="fr-FR" sz="5000" b="1" strike="noStrike" spc="-1">
                <a:solidFill>
                  <a:srgbClr val="7C240C"/>
                </a:solidFill>
                <a:latin typeface="OpenDyslexic"/>
              </a:rPr>
              <a:t>   </a:t>
            </a:r>
            <a:r>
              <a:rPr lang="fr-FR" sz="5000" b="0" strike="noStrike" spc="-1">
                <a:solidFill>
                  <a:srgbClr val="0D0D0D"/>
                </a:solidFill>
                <a:latin typeface="Arial"/>
              </a:rPr>
              <a:t>Des questions ?</a:t>
            </a:r>
            <a:endParaRPr lang="fr-FR" sz="5000" b="0" strike="noStrike" spc="-1">
              <a:latin typeface="Arial"/>
            </a:endParaRPr>
          </a:p>
        </p:txBody>
      </p:sp>
      <p:sp>
        <p:nvSpPr>
          <p:cNvPr id="302" name="CustomShape 2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03" name="CustomShape 3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04" name="CustomShape 4"/>
          <p:cNvSpPr/>
          <p:nvPr/>
        </p:nvSpPr>
        <p:spPr bwMode="auto"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05" name="CustomShape 5"/>
          <p:cNvSpPr/>
          <p:nvPr/>
        </p:nvSpPr>
        <p:spPr bwMode="auto">
          <a:xfrm>
            <a:off x="1738282" y="2214554"/>
            <a:ext cx="8833320" cy="1162800"/>
          </a:xfrm>
          <a:prstGeom prst="rect">
            <a:avLst/>
          </a:prstGeom>
          <a:noFill/>
          <a:ln w="108000">
            <a:solidFill>
              <a:srgbClr val="9999FF"/>
            </a:solidFill>
            <a:round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/>
        </p:style>
        <p:txBody>
          <a:bodyPr wrap="none" lIns="144000" tIns="99000" rIns="144000" bIns="99000" anchor="ctr" anchorCtr="1">
            <a:noAutofit/>
          </a:bodyPr>
          <a:lstStyle/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defRPr/>
            </a:pPr>
            <a:endParaRPr lang="fr-F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922</Words>
  <Application>Microsoft Office PowerPoint</Application>
  <PresentationFormat>Grand écran</PresentationFormat>
  <Paragraphs>192</Paragraphs>
  <Slides>26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Century Gothic</vt:lpstr>
      <vt:lpstr>OpenDyslexic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Microsoft Office</dc:creator>
  <cp:lastModifiedBy>Maud Sindeff</cp:lastModifiedBy>
  <cp:revision>80</cp:revision>
  <dcterms:created xsi:type="dcterms:W3CDTF">2020-09-16T12:16:28Z</dcterms:created>
  <dcterms:modified xsi:type="dcterms:W3CDTF">2026-10-07T16:59:14Z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17</vt:i4>
  </property>
  <property fmtid="{D5CDD505-2E9C-101B-9397-08002B2CF9AE}" pid="8" name="PresentationFormat">
    <vt:lpwstr>Personnalisé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27</vt:i4>
  </property>
</Properties>
</file>